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1256" r:id="rId3"/>
    <p:sldId id="258" r:id="rId4"/>
    <p:sldId id="257" r:id="rId5"/>
    <p:sldId id="1350" r:id="rId6"/>
    <p:sldId id="1257" r:id="rId7"/>
    <p:sldId id="1258" r:id="rId8"/>
    <p:sldId id="1259" r:id="rId9"/>
    <p:sldId id="259" r:id="rId10"/>
    <p:sldId id="293" r:id="rId11"/>
    <p:sldId id="260" r:id="rId12"/>
    <p:sldId id="261" r:id="rId13"/>
    <p:sldId id="262" r:id="rId14"/>
    <p:sldId id="263" r:id="rId15"/>
    <p:sldId id="264" r:id="rId16"/>
    <p:sldId id="1351" r:id="rId17"/>
    <p:sldId id="1260" r:id="rId18"/>
    <p:sldId id="1391" r:id="rId19"/>
    <p:sldId id="1261" r:id="rId20"/>
    <p:sldId id="286" r:id="rId21"/>
    <p:sldId id="265" r:id="rId22"/>
    <p:sldId id="267" r:id="rId23"/>
    <p:sldId id="268" r:id="rId24"/>
    <p:sldId id="269" r:id="rId25"/>
    <p:sldId id="295" r:id="rId26"/>
    <p:sldId id="1262" r:id="rId27"/>
    <p:sldId id="271" r:id="rId28"/>
    <p:sldId id="294" r:id="rId29"/>
    <p:sldId id="272" r:id="rId30"/>
    <p:sldId id="273" r:id="rId31"/>
    <p:sldId id="274" r:id="rId32"/>
    <p:sldId id="275" r:id="rId33"/>
    <p:sldId id="1263" r:id="rId34"/>
    <p:sldId id="291" r:id="rId35"/>
    <p:sldId id="292" r:id="rId36"/>
    <p:sldId id="289" r:id="rId37"/>
    <p:sldId id="290" r:id="rId38"/>
    <p:sldId id="287" r:id="rId39"/>
    <p:sldId id="288" r:id="rId40"/>
    <p:sldId id="1264" r:id="rId41"/>
    <p:sldId id="279" r:id="rId42"/>
    <p:sldId id="280" r:id="rId43"/>
    <p:sldId id="281" r:id="rId44"/>
    <p:sldId id="282" r:id="rId45"/>
    <p:sldId id="285" r:id="rId46"/>
    <p:sldId id="1082"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F2AD13-78A5-47B9-83F9-D8456F4D41F0}" v="3" dt="2024-10-17T22:46:36.9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41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C0F2AD13-78A5-47B9-83F9-D8456F4D41F0}"/>
    <pc:docChg chg="custSel modSld">
      <pc:chgData name="Lines, Todd" userId="afaf7c3a-e8aa-4568-882a-02ad8f9e19b0" providerId="ADAL" clId="{C0F2AD13-78A5-47B9-83F9-D8456F4D41F0}" dt="2024-10-17T22:46:40.747" v="4" actId="21"/>
      <pc:docMkLst>
        <pc:docMk/>
      </pc:docMkLst>
      <pc:sldChg chg="delSp modSp mod">
        <pc:chgData name="Lines, Todd" userId="afaf7c3a-e8aa-4568-882a-02ad8f9e19b0" providerId="ADAL" clId="{C0F2AD13-78A5-47B9-83F9-D8456F4D41F0}" dt="2024-10-17T22:45:58.629" v="1" actId="21"/>
        <pc:sldMkLst>
          <pc:docMk/>
          <pc:sldMk cId="0" sldId="271"/>
        </pc:sldMkLst>
        <pc:picChg chg="del mod">
          <ac:chgData name="Lines, Todd" userId="afaf7c3a-e8aa-4568-882a-02ad8f9e19b0" providerId="ADAL" clId="{C0F2AD13-78A5-47B9-83F9-D8456F4D41F0}" dt="2024-10-17T22:45:58.629" v="1" actId="21"/>
          <ac:picMkLst>
            <pc:docMk/>
            <pc:sldMk cId="0" sldId="271"/>
            <ac:picMk id="2" creationId="{0C42C57F-2779-B2D8-19DD-40419E9F484B}"/>
          </ac:picMkLst>
        </pc:picChg>
      </pc:sldChg>
      <pc:sldChg chg="delSp modSp mod">
        <pc:chgData name="Lines, Todd" userId="afaf7c3a-e8aa-4568-882a-02ad8f9e19b0" providerId="ADAL" clId="{C0F2AD13-78A5-47B9-83F9-D8456F4D41F0}" dt="2024-10-17T22:46:40.747" v="4" actId="21"/>
        <pc:sldMkLst>
          <pc:docMk/>
          <pc:sldMk cId="0" sldId="273"/>
        </pc:sldMkLst>
        <pc:picChg chg="del">
          <ac:chgData name="Lines, Todd" userId="afaf7c3a-e8aa-4568-882a-02ad8f9e19b0" providerId="ADAL" clId="{C0F2AD13-78A5-47B9-83F9-D8456F4D41F0}" dt="2024-10-17T22:46:25.913" v="2" actId="21"/>
          <ac:picMkLst>
            <pc:docMk/>
            <pc:sldMk cId="0" sldId="273"/>
            <ac:picMk id="2" creationId="{0305483E-469C-1D02-782A-32B302077AFC}"/>
          </ac:picMkLst>
        </pc:picChg>
        <pc:picChg chg="del mod">
          <ac:chgData name="Lines, Todd" userId="afaf7c3a-e8aa-4568-882a-02ad8f9e19b0" providerId="ADAL" clId="{C0F2AD13-78A5-47B9-83F9-D8456F4D41F0}" dt="2024-10-17T22:46:40.747" v="4" actId="21"/>
          <ac:picMkLst>
            <pc:docMk/>
            <pc:sldMk cId="0" sldId="273"/>
            <ac:picMk id="3" creationId="{89F79EBB-334A-99A7-0B73-025D14524191}"/>
          </ac:picMkLst>
        </pc:picChg>
      </pc:sldChg>
    </pc:docChg>
  </pc:docChgLst>
  <pc:docChgLst>
    <pc:chgData name="Lines, Todd" userId="afaf7c3a-e8aa-4568-882a-02ad8f9e19b0" providerId="ADAL" clId="{47211117-01B9-4533-B562-A2474A09BA6F}"/>
    <pc:docChg chg="undo custSel addSld modSld sldOrd">
      <pc:chgData name="Lines, Todd" userId="afaf7c3a-e8aa-4568-882a-02ad8f9e19b0" providerId="ADAL" clId="{47211117-01B9-4533-B562-A2474A09BA6F}" dt="2023-10-02T17:23:33.308" v="338"/>
      <pc:docMkLst>
        <pc:docMk/>
      </pc:docMkLst>
      <pc:sldChg chg="ord">
        <pc:chgData name="Lines, Todd" userId="afaf7c3a-e8aa-4568-882a-02ad8f9e19b0" providerId="ADAL" clId="{47211117-01B9-4533-B562-A2474A09BA6F}" dt="2023-10-02T17:14:26.291" v="16"/>
        <pc:sldMkLst>
          <pc:docMk/>
          <pc:sldMk cId="0" sldId="256"/>
        </pc:sldMkLst>
      </pc:sldChg>
      <pc:sldChg chg="add">
        <pc:chgData name="Lines, Todd" userId="afaf7c3a-e8aa-4568-882a-02ad8f9e19b0" providerId="ADAL" clId="{47211117-01B9-4533-B562-A2474A09BA6F}" dt="2023-10-02T17:13:22.180" v="0"/>
        <pc:sldMkLst>
          <pc:docMk/>
          <pc:sldMk cId="0" sldId="1082"/>
        </pc:sldMkLst>
      </pc:sldChg>
      <pc:sldChg chg="add ord">
        <pc:chgData name="Lines, Todd" userId="afaf7c3a-e8aa-4568-882a-02ad8f9e19b0" providerId="ADAL" clId="{47211117-01B9-4533-B562-A2474A09BA6F}" dt="2023-10-02T17:14:22.740" v="12"/>
        <pc:sldMkLst>
          <pc:docMk/>
          <pc:sldMk cId="0" sldId="1256"/>
        </pc:sldMkLst>
      </pc:sldChg>
      <pc:sldChg chg="add ord">
        <pc:chgData name="Lines, Todd" userId="afaf7c3a-e8aa-4568-882a-02ad8f9e19b0" providerId="ADAL" clId="{47211117-01B9-4533-B562-A2474A09BA6F}" dt="2023-10-02T17:15:29.256" v="18"/>
        <pc:sldMkLst>
          <pc:docMk/>
          <pc:sldMk cId="0" sldId="1257"/>
        </pc:sldMkLst>
      </pc:sldChg>
      <pc:sldChg chg="add ord">
        <pc:chgData name="Lines, Todd" userId="afaf7c3a-e8aa-4568-882a-02ad8f9e19b0" providerId="ADAL" clId="{47211117-01B9-4533-B562-A2474A09BA6F}" dt="2023-10-02T17:15:29.256" v="18"/>
        <pc:sldMkLst>
          <pc:docMk/>
          <pc:sldMk cId="0" sldId="1258"/>
        </pc:sldMkLst>
      </pc:sldChg>
      <pc:sldChg chg="addSp delSp modSp add mod ord">
        <pc:chgData name="Lines, Todd" userId="afaf7c3a-e8aa-4568-882a-02ad8f9e19b0" providerId="ADAL" clId="{47211117-01B9-4533-B562-A2474A09BA6F}" dt="2023-10-02T17:19:39.275" v="286" actId="20577"/>
        <pc:sldMkLst>
          <pc:docMk/>
          <pc:sldMk cId="0" sldId="1259"/>
        </pc:sldMkLst>
        <pc:spChg chg="add mod">
          <ac:chgData name="Lines, Todd" userId="afaf7c3a-e8aa-4568-882a-02ad8f9e19b0" providerId="ADAL" clId="{47211117-01B9-4533-B562-A2474A09BA6F}" dt="2023-10-02T17:18:44.096" v="257" actId="1076"/>
          <ac:spMkLst>
            <pc:docMk/>
            <pc:sldMk cId="0" sldId="1259"/>
            <ac:spMk id="3" creationId="{09ADB2DB-9CAE-EFF7-65CC-02E1372212B3}"/>
          </ac:spMkLst>
        </pc:spChg>
        <pc:spChg chg="add mod">
          <ac:chgData name="Lines, Todd" userId="afaf7c3a-e8aa-4568-882a-02ad8f9e19b0" providerId="ADAL" clId="{47211117-01B9-4533-B562-A2474A09BA6F}" dt="2023-10-02T17:18:44.096" v="257" actId="1076"/>
          <ac:spMkLst>
            <pc:docMk/>
            <pc:sldMk cId="0" sldId="1259"/>
            <ac:spMk id="4" creationId="{67E116BF-677C-2B78-FF12-C80E63AC31BE}"/>
          </ac:spMkLst>
        </pc:spChg>
        <pc:spChg chg="add mod">
          <ac:chgData name="Lines, Todd" userId="afaf7c3a-e8aa-4568-882a-02ad8f9e19b0" providerId="ADAL" clId="{47211117-01B9-4533-B562-A2474A09BA6F}" dt="2023-10-02T17:18:44.096" v="257" actId="1076"/>
          <ac:spMkLst>
            <pc:docMk/>
            <pc:sldMk cId="0" sldId="1259"/>
            <ac:spMk id="5" creationId="{FE4EB6D8-F8A8-AEAF-403C-492A5E897686}"/>
          </ac:spMkLst>
        </pc:spChg>
        <pc:spChg chg="add mod">
          <ac:chgData name="Lines, Todd" userId="afaf7c3a-e8aa-4568-882a-02ad8f9e19b0" providerId="ADAL" clId="{47211117-01B9-4533-B562-A2474A09BA6F}" dt="2023-10-02T17:18:44.096" v="257" actId="1076"/>
          <ac:spMkLst>
            <pc:docMk/>
            <pc:sldMk cId="0" sldId="1259"/>
            <ac:spMk id="6" creationId="{7E3F71AE-A1F2-618F-C90D-FE58E86279AA}"/>
          </ac:spMkLst>
        </pc:spChg>
        <pc:spChg chg="add mod">
          <ac:chgData name="Lines, Todd" userId="afaf7c3a-e8aa-4568-882a-02ad8f9e19b0" providerId="ADAL" clId="{47211117-01B9-4533-B562-A2474A09BA6F}" dt="2023-10-02T17:18:44.096" v="257" actId="1076"/>
          <ac:spMkLst>
            <pc:docMk/>
            <pc:sldMk cId="0" sldId="1259"/>
            <ac:spMk id="9" creationId="{A47E4F0A-0539-AF18-F670-63906E9E193B}"/>
          </ac:spMkLst>
        </pc:spChg>
        <pc:spChg chg="add mod">
          <ac:chgData name="Lines, Todd" userId="afaf7c3a-e8aa-4568-882a-02ad8f9e19b0" providerId="ADAL" clId="{47211117-01B9-4533-B562-A2474A09BA6F}" dt="2023-10-02T17:18:44.096" v="257" actId="1076"/>
          <ac:spMkLst>
            <pc:docMk/>
            <pc:sldMk cId="0" sldId="1259"/>
            <ac:spMk id="10" creationId="{BE5CFEA0-41B8-BD50-02D0-D501D703CEA7}"/>
          </ac:spMkLst>
        </pc:spChg>
        <pc:spChg chg="mod">
          <ac:chgData name="Lines, Todd" userId="afaf7c3a-e8aa-4568-882a-02ad8f9e19b0" providerId="ADAL" clId="{47211117-01B9-4533-B562-A2474A09BA6F}" dt="2023-10-02T17:19:39.275" v="286" actId="20577"/>
          <ac:spMkLst>
            <pc:docMk/>
            <pc:sldMk cId="0" sldId="1259"/>
            <ac:spMk id="162819" creationId="{00000000-0000-0000-0000-000000000000}"/>
          </ac:spMkLst>
        </pc:spChg>
        <pc:grpChg chg="add mod">
          <ac:chgData name="Lines, Todd" userId="afaf7c3a-e8aa-4568-882a-02ad8f9e19b0" providerId="ADAL" clId="{47211117-01B9-4533-B562-A2474A09BA6F}" dt="2023-10-02T17:18:44.096" v="257" actId="1076"/>
          <ac:grpSpMkLst>
            <pc:docMk/>
            <pc:sldMk cId="0" sldId="1259"/>
            <ac:grpSpMk id="11" creationId="{E366794A-5CE4-2357-96B5-22A86F428DB4}"/>
          </ac:grpSpMkLst>
        </pc:grpChg>
        <pc:picChg chg="add mod">
          <ac:chgData name="Lines, Todd" userId="afaf7c3a-e8aa-4568-882a-02ad8f9e19b0" providerId="ADAL" clId="{47211117-01B9-4533-B562-A2474A09BA6F}" dt="2023-10-02T17:18:44.096" v="257" actId="1076"/>
          <ac:picMkLst>
            <pc:docMk/>
            <pc:sldMk cId="0" sldId="1259"/>
            <ac:picMk id="2" creationId="{A2DF3AB5-6A92-CFFD-A5AF-4636F8BFA552}"/>
          </ac:picMkLst>
        </pc:picChg>
        <pc:picChg chg="add del mod">
          <ac:chgData name="Lines, Todd" userId="afaf7c3a-e8aa-4568-882a-02ad8f9e19b0" providerId="ADAL" clId="{47211117-01B9-4533-B562-A2474A09BA6F}" dt="2023-10-02T17:17:50.346" v="104" actId="478"/>
          <ac:picMkLst>
            <pc:docMk/>
            <pc:sldMk cId="0" sldId="1259"/>
            <ac:picMk id="7" creationId="{86C2740B-2469-5540-31C8-698B22CCDF41}"/>
          </ac:picMkLst>
        </pc:picChg>
        <pc:picChg chg="add del mod">
          <ac:chgData name="Lines, Todd" userId="afaf7c3a-e8aa-4568-882a-02ad8f9e19b0" providerId="ADAL" clId="{47211117-01B9-4533-B562-A2474A09BA6F}" dt="2023-10-02T17:17:53.004" v="106" actId="478"/>
          <ac:picMkLst>
            <pc:docMk/>
            <pc:sldMk cId="0" sldId="1259"/>
            <ac:picMk id="8" creationId="{1C92D2F9-5520-B532-6EA3-2E0056F736AA}"/>
          </ac:picMkLst>
        </pc:picChg>
        <pc:picChg chg="add del">
          <ac:chgData name="Lines, Todd" userId="afaf7c3a-e8aa-4568-882a-02ad8f9e19b0" providerId="ADAL" clId="{47211117-01B9-4533-B562-A2474A09BA6F}" dt="2023-10-02T17:18:39.819" v="256" actId="478"/>
          <ac:picMkLst>
            <pc:docMk/>
            <pc:sldMk cId="0" sldId="1259"/>
            <ac:picMk id="162821" creationId="{00000000-0000-0000-0000-000000000000}"/>
          </ac:picMkLst>
        </pc:picChg>
      </pc:sldChg>
      <pc:sldChg chg="add ord">
        <pc:chgData name="Lines, Todd" userId="afaf7c3a-e8aa-4568-882a-02ad8f9e19b0" providerId="ADAL" clId="{47211117-01B9-4533-B562-A2474A09BA6F}" dt="2023-10-02T17:20:14.391" v="288"/>
        <pc:sldMkLst>
          <pc:docMk/>
          <pc:sldMk cId="0" sldId="1260"/>
        </pc:sldMkLst>
      </pc:sldChg>
      <pc:sldChg chg="add ord">
        <pc:chgData name="Lines, Todd" userId="afaf7c3a-e8aa-4568-882a-02ad8f9e19b0" providerId="ADAL" clId="{47211117-01B9-4533-B562-A2474A09BA6F}" dt="2023-10-02T17:22:02.605" v="324"/>
        <pc:sldMkLst>
          <pc:docMk/>
          <pc:sldMk cId="0" sldId="1261"/>
        </pc:sldMkLst>
      </pc:sldChg>
      <pc:sldChg chg="add ord">
        <pc:chgData name="Lines, Todd" userId="afaf7c3a-e8aa-4568-882a-02ad8f9e19b0" providerId="ADAL" clId="{47211117-01B9-4533-B562-A2474A09BA6F}" dt="2023-10-02T17:22:40.284" v="328"/>
        <pc:sldMkLst>
          <pc:docMk/>
          <pc:sldMk cId="0" sldId="1262"/>
        </pc:sldMkLst>
      </pc:sldChg>
      <pc:sldChg chg="add ord">
        <pc:chgData name="Lines, Todd" userId="afaf7c3a-e8aa-4568-882a-02ad8f9e19b0" providerId="ADAL" clId="{47211117-01B9-4533-B562-A2474A09BA6F}" dt="2023-10-02T17:23:16.323" v="336"/>
        <pc:sldMkLst>
          <pc:docMk/>
          <pc:sldMk cId="0" sldId="1263"/>
        </pc:sldMkLst>
      </pc:sldChg>
      <pc:sldChg chg="add ord">
        <pc:chgData name="Lines, Todd" userId="afaf7c3a-e8aa-4568-882a-02ad8f9e19b0" providerId="ADAL" clId="{47211117-01B9-4533-B562-A2474A09BA6F}" dt="2023-10-02T17:23:33.308" v="338"/>
        <pc:sldMkLst>
          <pc:docMk/>
          <pc:sldMk cId="0" sldId="1264"/>
        </pc:sldMkLst>
      </pc:sldChg>
      <pc:sldChg chg="add ord">
        <pc:chgData name="Lines, Todd" userId="afaf7c3a-e8aa-4568-882a-02ad8f9e19b0" providerId="ADAL" clId="{47211117-01B9-4533-B562-A2474A09BA6F}" dt="2023-10-02T17:15:29.256" v="18"/>
        <pc:sldMkLst>
          <pc:docMk/>
          <pc:sldMk cId="3202698259" sldId="1350"/>
        </pc:sldMkLst>
      </pc:sldChg>
      <pc:sldChg chg="modSp add mod ord">
        <pc:chgData name="Lines, Todd" userId="afaf7c3a-e8aa-4568-882a-02ad8f9e19b0" providerId="ADAL" clId="{47211117-01B9-4533-B562-A2474A09BA6F}" dt="2023-10-02T17:20:58.249" v="312" actId="20577"/>
        <pc:sldMkLst>
          <pc:docMk/>
          <pc:sldMk cId="1947219532" sldId="1351"/>
        </pc:sldMkLst>
        <pc:spChg chg="mod">
          <ac:chgData name="Lines, Todd" userId="afaf7c3a-e8aa-4568-882a-02ad8f9e19b0" providerId="ADAL" clId="{47211117-01B9-4533-B562-A2474A09BA6F}" dt="2023-10-02T17:20:58.249" v="312" actId="20577"/>
          <ac:spMkLst>
            <pc:docMk/>
            <pc:sldMk cId="1947219532" sldId="1351"/>
            <ac:spMk id="4" creationId="{00000000-0000-0000-0000-000000000000}"/>
          </ac:spMkLst>
        </pc:spChg>
      </pc:sldChg>
      <pc:sldChg chg="add ord">
        <pc:chgData name="Lines, Todd" userId="afaf7c3a-e8aa-4568-882a-02ad8f9e19b0" providerId="ADAL" clId="{47211117-01B9-4533-B562-A2474A09BA6F}" dt="2023-10-02T17:21:34.222" v="322"/>
        <pc:sldMkLst>
          <pc:docMk/>
          <pc:sldMk cId="175003969" sldId="13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E7B43-C9E6-4406-B27E-1864C3D044D5}" type="datetimeFigureOut">
              <a:rPr lang="en-US" smtClean="0"/>
              <a:t>10/17/2024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572C8F-0EF0-42D6-8D5B-D0EBC556E4BB}" type="slidenum">
              <a:rPr lang="en-US" smtClean="0"/>
              <a:t>‹#›</a:t>
            </a:fld>
            <a:endParaRPr lang="en-US"/>
          </a:p>
        </p:txBody>
      </p:sp>
    </p:spTree>
    <p:extLst>
      <p:ext uri="{BB962C8B-B14F-4D97-AF65-F5344CB8AC3E}">
        <p14:creationId xmlns:p14="http://schemas.microsoft.com/office/powerpoint/2010/main" val="207517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7" name="Slide Image Placeholder 1"/>
          <p:cNvSpPr>
            <a:spLocks noGrp="1" noRot="1" noChangeAspect="1"/>
          </p:cNvSpPr>
          <p:nvPr>
            <p:ph type="sldImg"/>
          </p:nvPr>
        </p:nvSpPr>
        <p:spPr bwMode="auto">
          <a:noFill/>
          <a:ln>
            <a:solidFill>
              <a:srgbClr val="000000"/>
            </a:solidFill>
            <a:miter lim="800000"/>
            <a:headEnd/>
            <a:tailEnd/>
          </a:ln>
        </p:spPr>
      </p:sp>
      <p:sp>
        <p:nvSpPr>
          <p:cNvPr id="65433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65433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083DD4B-6B8A-4BA6-A988-EC8965CA7D9E}" type="slidenum">
              <a:rPr lang="en-US"/>
              <a:pPr fontAlgn="base">
                <a:spcBef>
                  <a:spcPct val="0"/>
                </a:spcBef>
                <a:spcAft>
                  <a:spcPct val="0"/>
                </a:spcAft>
              </a:pPr>
              <a:t>46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E43FA0F-4B32-4C10-A7FB-036EE741BE9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A376B9-9B74-4FA2-8BD5-386EFBF182CB}" type="datetimeFigureOut">
              <a:rPr lang="en-US" smtClean="0"/>
              <a:pPr/>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B99B9-6744-4B61-ACA6-5CFEF05D2F5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376B9-9B74-4FA2-8BD5-386EFBF182CB}" type="datetimeFigureOut">
              <a:rPr lang="en-US" smtClean="0"/>
              <a:pPr/>
              <a:t>10/17/2024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1B99B9-6744-4B61-ACA6-5CFEF05D2F5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eg"/></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1" descr="F:\DCIM\100CASIO\CIMG0104.JPG"/>
          <p:cNvPicPr>
            <a:picLocks noChangeAspect="1" noChangeArrowheads="1"/>
          </p:cNvPicPr>
          <p:nvPr/>
        </p:nvPicPr>
        <p:blipFill>
          <a:blip r:embed="rId2" cstate="print"/>
          <a:srcRect/>
          <a:stretch>
            <a:fillRect/>
          </a:stretch>
        </p:blipFill>
        <p:spPr bwMode="auto">
          <a:xfrm>
            <a:off x="0" y="0"/>
            <a:ext cx="9533744" cy="7150308"/>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4380" y="151400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254833" y="3057993"/>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rot="5400000">
            <a:off x="1027549" y="2939250"/>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116112" y="3075482"/>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Isosceles Triangle 9"/>
          <p:cNvSpPr/>
          <p:nvPr/>
        </p:nvSpPr>
        <p:spPr>
          <a:xfrm rot="5400000">
            <a:off x="2888828" y="2956739"/>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30117"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13809" y="2893102"/>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944912" y="3060491"/>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Isosceles Triangle 12"/>
          <p:cNvSpPr/>
          <p:nvPr/>
        </p:nvSpPr>
        <p:spPr>
          <a:xfrm rot="5400000">
            <a:off x="4717628" y="2941748"/>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03888" y="2895600"/>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821181" y="3062989"/>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Isosceles Triangle 15"/>
          <p:cNvSpPr/>
          <p:nvPr/>
        </p:nvSpPr>
        <p:spPr>
          <a:xfrm rot="5400000">
            <a:off x="6593897" y="2944246"/>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0157" y="2898098"/>
            <a:ext cx="310226" cy="3274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7704943" y="3065487"/>
            <a:ext cx="155897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Isosceles Triangle 18"/>
          <p:cNvSpPr/>
          <p:nvPr/>
        </p:nvSpPr>
        <p:spPr>
          <a:xfrm rot="5400000">
            <a:off x="8477659" y="2946744"/>
            <a:ext cx="320392" cy="216907"/>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p:nvPr/>
        </p:nvCxnSpPr>
        <p:spPr>
          <a:xfrm rot="16200000" flipH="1">
            <a:off x="3688557" y="3002756"/>
            <a:ext cx="730250" cy="39528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4740276" y="2468562"/>
            <a:ext cx="715962" cy="41116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2575719" y="3612356"/>
            <a:ext cx="700088" cy="3651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7365"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24" name="Straight Connector 23"/>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545132">
            <a:off x="2756694" y="651669"/>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111375" y="2230438"/>
            <a:ext cx="354013" cy="1308100"/>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27374" name="TextBox 33"/>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pic>
        <p:nvPicPr>
          <p:cNvPr id="2050" name="Picture 2"/>
          <p:cNvPicPr>
            <a:picLocks noChangeAspect="1" noChangeArrowheads="1"/>
          </p:cNvPicPr>
          <p:nvPr/>
        </p:nvPicPr>
        <p:blipFill>
          <a:blip r:embed="rId2" cstate="print"/>
          <a:srcRect/>
          <a:stretch>
            <a:fillRect/>
          </a:stretch>
        </p:blipFill>
        <p:spPr bwMode="auto">
          <a:xfrm>
            <a:off x="-7938" y="98425"/>
            <a:ext cx="9159876" cy="665956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7" name="Straight Arrow Connector 6"/>
          <p:cNvCxnSpPr/>
          <p:nvPr/>
        </p:nvCxnSpPr>
        <p:spPr>
          <a:xfrm rot="16200000" flipH="1">
            <a:off x="4396581" y="4258469"/>
            <a:ext cx="731838" cy="4127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rot="16200000" flipH="1">
            <a:off x="5470525" y="3763963"/>
            <a:ext cx="701675" cy="39687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3452019" y="4701381"/>
            <a:ext cx="304800" cy="1984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8389"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sp>
        <p:nvSpPr>
          <p:cNvPr id="528390" name="TextBox 1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an 1"/>
          <p:cNvSpPr/>
          <p:nvPr/>
        </p:nvSpPr>
        <p:spPr>
          <a:xfrm rot="14458673">
            <a:off x="3366294" y="1748631"/>
            <a:ext cx="1873250" cy="30178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7175" y="3359150"/>
            <a:ext cx="354013" cy="1306513"/>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5" name="Straight Arrow Connector 4"/>
          <p:cNvCxnSpPr/>
          <p:nvPr/>
        </p:nvCxnSpPr>
        <p:spPr>
          <a:xfrm rot="16200000" flipH="1">
            <a:off x="5920581" y="5798344"/>
            <a:ext cx="427038"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11" name="TextBox 11"/>
          <p:cNvSpPr txBox="1">
            <a:spLocks noChangeArrowheads="1"/>
          </p:cNvSpPr>
          <p:nvPr/>
        </p:nvSpPr>
        <p:spPr bwMode="auto">
          <a:xfrm>
            <a:off x="350838" y="5075238"/>
            <a:ext cx="2759075" cy="708025"/>
          </a:xfrm>
          <a:prstGeom prst="rect">
            <a:avLst/>
          </a:prstGeom>
          <a:noFill/>
          <a:ln w="9525">
            <a:noFill/>
            <a:miter lim="800000"/>
            <a:headEnd/>
            <a:tailEnd/>
          </a:ln>
        </p:spPr>
        <p:txBody>
          <a:bodyPr wrap="none">
            <a:spAutoFit/>
          </a:bodyPr>
          <a:lstStyle/>
          <a:p>
            <a:r>
              <a:rPr lang="en-US" sz="4000" dirty="0"/>
              <a:t>Rough Grass</a:t>
            </a:r>
          </a:p>
        </p:txBody>
      </p:sp>
      <p:cxnSp>
        <p:nvCxnSpPr>
          <p:cNvPr id="16" name="Straight Connector 15"/>
          <p:cNvCxnSpPr/>
          <p:nvPr/>
        </p:nvCxnSpPr>
        <p:spPr>
          <a:xfrm rot="16200000" flipH="1">
            <a:off x="2070100" y="1617663"/>
            <a:ext cx="3192463" cy="17541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040063" y="1257300"/>
            <a:ext cx="3687762" cy="2027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052513" y="2057400"/>
            <a:ext cx="2635250" cy="1447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932781"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4722019" y="5285582"/>
            <a:ext cx="2725737" cy="387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56125" y="5821363"/>
            <a:ext cx="503237" cy="46038"/>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24"/>
          <p:cNvGrpSpPr>
            <a:grpSpLocks/>
          </p:cNvGrpSpPr>
          <p:nvPr/>
        </p:nvGrpSpPr>
        <p:grpSpPr bwMode="auto">
          <a:xfrm rot="1638257">
            <a:off x="3143250" y="3844925"/>
            <a:ext cx="3019425" cy="2344738"/>
            <a:chOff x="2793275" y="2321650"/>
            <a:chExt cx="3018972" cy="2343961"/>
          </a:xfrm>
        </p:grpSpPr>
        <p:sp>
          <p:nvSpPr>
            <p:cNvPr id="2" name="Can 1"/>
            <p:cNvSpPr/>
            <p:nvPr/>
          </p:nvSpPr>
          <p:spPr>
            <a:xfrm rot="14458673">
              <a:off x="3365881" y="1747796"/>
              <a:ext cx="1872629" cy="30189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Arc 7"/>
            <p:cNvSpPr/>
            <p:nvPr/>
          </p:nvSpPr>
          <p:spPr>
            <a:xfrm rot="19944758">
              <a:off x="2796859" y="3357343"/>
              <a:ext cx="352372" cy="1307667"/>
            </a:xfrm>
            <a:prstGeom prst="arc">
              <a:avLst>
                <a:gd name="adj1" fmla="val 15081497"/>
                <a:gd name="adj2" fmla="val 1127443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grpSp>
      <p:cxnSp>
        <p:nvCxnSpPr>
          <p:cNvPr id="30" name="Straight Arrow Connector 29"/>
          <p:cNvCxnSpPr/>
          <p:nvPr/>
        </p:nvCxnSpPr>
        <p:spPr>
          <a:xfrm rot="16200000" flipH="1">
            <a:off x="3094038" y="5837238"/>
            <a:ext cx="533400" cy="762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9421" name="TextBox 32"/>
          <p:cNvSpPr txBox="1">
            <a:spLocks noChangeArrowheads="1"/>
          </p:cNvSpPr>
          <p:nvPr/>
        </p:nvSpPr>
        <p:spPr bwMode="auto">
          <a:xfrm>
            <a:off x="4556125" y="304800"/>
            <a:ext cx="4003675" cy="708025"/>
          </a:xfrm>
          <a:prstGeom prst="rect">
            <a:avLst/>
          </a:prstGeom>
          <a:noFill/>
          <a:ln w="9525">
            <a:noFill/>
            <a:miter lim="800000"/>
            <a:headEnd/>
            <a:tailEnd/>
          </a:ln>
        </p:spPr>
        <p:txBody>
          <a:bodyPr wrap="none">
            <a:spAutoFit/>
          </a:bodyPr>
          <a:lstStyle/>
          <a:p>
            <a:r>
              <a:rPr lang="en-US" sz="4000" dirty="0"/>
              <a:t>Smooth Pavement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110038"/>
            <a:ext cx="9144000" cy="27289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cxnSp>
        <p:nvCxnSpPr>
          <p:cNvPr id="16" name="Straight Connector 15"/>
          <p:cNvCxnSpPr/>
          <p:nvPr/>
        </p:nvCxnSpPr>
        <p:spPr>
          <a:xfrm rot="16200000" flipH="1">
            <a:off x="2049462" y="1627188"/>
            <a:ext cx="3192463" cy="1754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3365500" y="5284788"/>
            <a:ext cx="2725737" cy="388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3" idx="2"/>
          </p:cNvCxnSpPr>
          <p:nvPr/>
        </p:nvCxnSpPr>
        <p:spPr>
          <a:xfrm rot="16200000" flipH="1">
            <a:off x="1365250" y="3632200"/>
            <a:ext cx="6397625" cy="158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0437" name="TextBox 26"/>
          <p:cNvSpPr txBox="1">
            <a:spLocks noChangeArrowheads="1"/>
          </p:cNvSpPr>
          <p:nvPr/>
        </p:nvSpPr>
        <p:spPr bwMode="auto">
          <a:xfrm>
            <a:off x="4038600" y="1828800"/>
            <a:ext cx="900112" cy="584775"/>
          </a:xfrm>
          <a:prstGeom prst="rect">
            <a:avLst/>
          </a:prstGeom>
          <a:noFill/>
          <a:ln w="9525">
            <a:noFill/>
            <a:miter lim="800000"/>
            <a:headEnd/>
            <a:tailEnd/>
          </a:ln>
        </p:spPr>
        <p:txBody>
          <a:bodyPr>
            <a:spAutoFit/>
          </a:bodyPr>
          <a:lstStyle/>
          <a:p>
            <a:r>
              <a:rPr lang="en-US" sz="3200" dirty="0">
                <a:sym typeface="Symbol" pitchFamily="18" charset="2"/>
              </a:rPr>
              <a:t></a:t>
            </a:r>
            <a:r>
              <a:rPr lang="en-US" sz="3200" baseline="-25000" dirty="0" err="1">
                <a:sym typeface="Symbol" pitchFamily="18" charset="2"/>
              </a:rPr>
              <a:t>i</a:t>
            </a:r>
            <a:endParaRPr lang="en-US" sz="3200" baseline="-25000" dirty="0"/>
          </a:p>
        </p:txBody>
      </p:sp>
      <p:cxnSp>
        <p:nvCxnSpPr>
          <p:cNvPr id="29" name="Straight Connector 28"/>
          <p:cNvCxnSpPr/>
          <p:nvPr/>
        </p:nvCxnSpPr>
        <p:spPr>
          <a:xfrm rot="16200000" flipH="1">
            <a:off x="1719262" y="1023938"/>
            <a:ext cx="3192463" cy="1754188"/>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225675" y="4873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2332038" y="669925"/>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22525" y="8540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530475" y="1020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620963" y="1203325"/>
            <a:ext cx="976312"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713038" y="1401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35275" y="15700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911475" y="1768475"/>
            <a:ext cx="974725"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032125" y="1965325"/>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140075" y="2163763"/>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246438" y="2362200"/>
            <a:ext cx="974725"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368675" y="25606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459163" y="2773363"/>
            <a:ext cx="976312"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565525" y="2971800"/>
            <a:ext cx="976313" cy="579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3673475" y="3170238"/>
            <a:ext cx="974725" cy="5794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794125" y="3368675"/>
            <a:ext cx="976313" cy="577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008438" y="4267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4022725" y="4435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4054475" y="4618038"/>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4068763" y="481647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098925" y="50133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4130675" y="5211763"/>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160838" y="5410200"/>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191000" y="5622925"/>
            <a:ext cx="1082675"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237038" y="5821363"/>
            <a:ext cx="1081087"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3965575" y="4111625"/>
            <a:ext cx="1081088"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reeform 76"/>
          <p:cNvSpPr/>
          <p:nvPr/>
        </p:nvSpPr>
        <p:spPr>
          <a:xfrm>
            <a:off x="3881438" y="3571875"/>
            <a:ext cx="984250" cy="552450"/>
          </a:xfrm>
          <a:custGeom>
            <a:avLst/>
            <a:gdLst>
              <a:gd name="connsiteX0" fmla="*/ 0 w 983456"/>
              <a:gd name="connsiteY0" fmla="*/ 552450 h 552450"/>
              <a:gd name="connsiteX1" fmla="*/ 71437 w 983456"/>
              <a:gd name="connsiteY1" fmla="*/ 540543 h 552450"/>
              <a:gd name="connsiteX2" fmla="*/ 983456 w 983456"/>
              <a:gd name="connsiteY2" fmla="*/ 0 h 552450"/>
            </a:gdLst>
            <a:ahLst/>
            <a:cxnLst>
              <a:cxn ang="0">
                <a:pos x="connsiteX0" y="connsiteY0"/>
              </a:cxn>
              <a:cxn ang="0">
                <a:pos x="connsiteX1" y="connsiteY1"/>
              </a:cxn>
              <a:cxn ang="0">
                <a:pos x="connsiteX2" y="connsiteY2"/>
              </a:cxn>
            </a:cxnLst>
            <a:rect l="l" t="t" r="r" b="b"/>
            <a:pathLst>
              <a:path w="983456" h="552450">
                <a:moveTo>
                  <a:pt x="0" y="552450"/>
                </a:moveTo>
                <a:lnTo>
                  <a:pt x="71437" y="540543"/>
                </a:lnTo>
                <a:lnTo>
                  <a:pt x="983456"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9" name="Freeform 78"/>
          <p:cNvSpPr/>
          <p:nvPr/>
        </p:nvSpPr>
        <p:spPr>
          <a:xfrm>
            <a:off x="3935413" y="3697288"/>
            <a:ext cx="1103312" cy="488950"/>
          </a:xfrm>
          <a:custGeom>
            <a:avLst/>
            <a:gdLst>
              <a:gd name="connsiteX0" fmla="*/ 0 w 1102519"/>
              <a:gd name="connsiteY0" fmla="*/ 488157 h 488157"/>
              <a:gd name="connsiteX1" fmla="*/ 421482 w 1102519"/>
              <a:gd name="connsiteY1" fmla="*/ 402432 h 488157"/>
              <a:gd name="connsiteX2" fmla="*/ 1042988 w 1102519"/>
              <a:gd name="connsiteY2" fmla="*/ 30957 h 488157"/>
              <a:gd name="connsiteX3" fmla="*/ 1102519 w 1102519"/>
              <a:gd name="connsiteY3" fmla="*/ 0 h 488157"/>
            </a:gdLst>
            <a:ahLst/>
            <a:cxnLst>
              <a:cxn ang="0">
                <a:pos x="connsiteX0" y="connsiteY0"/>
              </a:cxn>
              <a:cxn ang="0">
                <a:pos x="connsiteX1" y="connsiteY1"/>
              </a:cxn>
              <a:cxn ang="0">
                <a:pos x="connsiteX2" y="connsiteY2"/>
              </a:cxn>
              <a:cxn ang="0">
                <a:pos x="connsiteX3" y="connsiteY3"/>
              </a:cxn>
            </a:cxnLst>
            <a:rect l="l" t="t" r="r" b="b"/>
            <a:pathLst>
              <a:path w="1102519" h="488157">
                <a:moveTo>
                  <a:pt x="0" y="488157"/>
                </a:moveTo>
                <a:lnTo>
                  <a:pt x="421482" y="402432"/>
                </a:lnTo>
                <a:lnTo>
                  <a:pt x="1042988" y="30957"/>
                </a:lnTo>
                <a:lnTo>
                  <a:pt x="1102519"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5" name="TextBox 26"/>
          <p:cNvSpPr txBox="1">
            <a:spLocks noChangeArrowheads="1"/>
          </p:cNvSpPr>
          <p:nvPr/>
        </p:nvSpPr>
        <p:spPr bwMode="auto">
          <a:xfrm>
            <a:off x="4510088" y="6226175"/>
            <a:ext cx="900112" cy="523220"/>
          </a:xfrm>
          <a:prstGeom prst="rect">
            <a:avLst/>
          </a:prstGeom>
          <a:noFill/>
          <a:ln w="9525">
            <a:noFill/>
            <a:miter lim="800000"/>
            <a:headEnd/>
            <a:tailEnd/>
          </a:ln>
        </p:spPr>
        <p:txBody>
          <a:bodyPr>
            <a:spAutoFit/>
          </a:bodyPr>
          <a:lstStyle/>
          <a:p>
            <a:r>
              <a:rPr lang="en-US" sz="2800" dirty="0">
                <a:sym typeface="Symbol" pitchFamily="18" charset="2"/>
              </a:rPr>
              <a:t></a:t>
            </a:r>
            <a:r>
              <a:rPr lang="en-US" sz="2800" baseline="-25000" dirty="0">
                <a:sym typeface="Symbol" pitchFamily="18" charset="2"/>
              </a:rPr>
              <a:t>t</a:t>
            </a:r>
            <a:endParaRPr lang="en-US" sz="2800" baseline="-25000" dirty="0"/>
          </a:p>
        </p:txBody>
      </p:sp>
      <p:sp>
        <p:nvSpPr>
          <p:cNvPr id="51" name="Arc 50"/>
          <p:cNvSpPr/>
          <p:nvPr/>
        </p:nvSpPr>
        <p:spPr>
          <a:xfrm rot="17889952">
            <a:off x="3763979" y="2484980"/>
            <a:ext cx="1066800" cy="1143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7889952">
            <a:off x="4443589" y="5836234"/>
            <a:ext cx="390932" cy="482166"/>
          </a:xfrm>
          <a:prstGeom prst="arc">
            <a:avLst>
              <a:gd name="adj1" fmla="val 6207348"/>
              <a:gd name="adj2" fmla="val 974332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400"/>
            <a:ext cx="9144000" cy="41195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nvGrpSpPr>
          <p:cNvPr id="2" name="Group 8"/>
          <p:cNvGrpSpPr>
            <a:grpSpLocks/>
          </p:cNvGrpSpPr>
          <p:nvPr/>
        </p:nvGrpSpPr>
        <p:grpSpPr bwMode="auto">
          <a:xfrm>
            <a:off x="2438400" y="304800"/>
            <a:ext cx="4465638" cy="6519863"/>
            <a:chOff x="2438399" y="304800"/>
            <a:chExt cx="4465321" cy="6519090"/>
          </a:xfrm>
        </p:grpSpPr>
        <p:cxnSp>
          <p:nvCxnSpPr>
            <p:cNvPr id="16" name="Straight Connector 15"/>
            <p:cNvCxnSpPr/>
            <p:nvPr/>
          </p:nvCxnSpPr>
          <p:spPr>
            <a:xfrm rot="16200000" flipH="1">
              <a:off x="2049566" y="1626988"/>
              <a:ext cx="3193671" cy="17556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3750" y="4115936"/>
              <a:ext cx="2369970" cy="2193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1365477" y="3617520"/>
              <a:ext cx="6396866" cy="158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1462" name="TextBox 26"/>
            <p:cNvSpPr txBox="1">
              <a:spLocks noChangeArrowheads="1"/>
            </p:cNvSpPr>
            <p:nvPr/>
          </p:nvSpPr>
          <p:spPr bwMode="auto">
            <a:xfrm>
              <a:off x="3992866" y="1630680"/>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sp>
          <p:nvSpPr>
            <p:cNvPr id="531463" name="TextBox 27"/>
            <p:cNvSpPr txBox="1">
              <a:spLocks noChangeArrowheads="1"/>
            </p:cNvSpPr>
            <p:nvPr/>
          </p:nvSpPr>
          <p:spPr bwMode="auto">
            <a:xfrm>
              <a:off x="4571986" y="4791366"/>
              <a:ext cx="899410" cy="707886"/>
            </a:xfrm>
            <a:prstGeom prst="rect">
              <a:avLst/>
            </a:prstGeom>
            <a:noFill/>
            <a:ln w="9525">
              <a:noFill/>
              <a:miter lim="800000"/>
              <a:headEnd/>
              <a:tailEnd/>
            </a:ln>
          </p:spPr>
          <p:txBody>
            <a:bodyPr>
              <a:spAutoFit/>
            </a:bodyPr>
            <a:lstStyle/>
            <a:p>
              <a:r>
                <a:rPr lang="en-US" sz="4000" dirty="0">
                  <a:sym typeface="Symbol" pitchFamily="18" charset="2"/>
                </a:rPr>
                <a:t></a:t>
              </a:r>
              <a:endParaRPr lang="en-US" sz="4000" dirty="0"/>
            </a:p>
          </p:txBody>
        </p:sp>
        <p:cxnSp>
          <p:nvCxnSpPr>
            <p:cNvPr id="29" name="Straight Connector 28"/>
            <p:cNvCxnSpPr/>
            <p:nvPr/>
          </p:nvCxnSpPr>
          <p:spPr>
            <a:xfrm rot="16200000" flipH="1">
              <a:off x="1719388" y="1023811"/>
              <a:ext cx="3192084" cy="1754063"/>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 233.14.5.5</a:t>
            </a:r>
          </a:p>
        </p:txBody>
      </p:sp>
      <p:sp>
        <p:nvSpPr>
          <p:cNvPr id="4" name="Content Placeholder 3"/>
          <p:cNvSpPr>
            <a:spLocks noGrp="1"/>
          </p:cNvSpPr>
          <p:nvPr>
            <p:ph idx="1"/>
          </p:nvPr>
        </p:nvSpPr>
        <p:spPr/>
        <p:txBody>
          <a:bodyPr/>
          <a:lstStyle/>
          <a:p>
            <a:pPr marL="0" indent="0">
              <a:buNone/>
            </a:pPr>
            <a:r>
              <a:rPr lang="en-US" dirty="0"/>
              <a:t>Some text books use the word “medium” to refer to glass or some transparent material. Is glass the wave medium for light?</a:t>
            </a:r>
          </a:p>
          <a:p>
            <a:pPr marL="514350" indent="-514350">
              <a:buFont typeface="+mj-lt"/>
              <a:buAutoNum type="alphaLcParenR"/>
            </a:pPr>
            <a:r>
              <a:rPr lang="en-US" dirty="0"/>
              <a:t>Yes of course</a:t>
            </a:r>
          </a:p>
          <a:p>
            <a:pPr marL="514350" indent="-514350">
              <a:buFont typeface="+mj-lt"/>
              <a:buAutoNum type="alphaLcParenR"/>
            </a:pPr>
            <a:r>
              <a:rPr lang="en-US" dirty="0"/>
              <a:t>No</a:t>
            </a:r>
          </a:p>
          <a:p>
            <a:pPr marL="514350" indent="-514350">
              <a:buFont typeface="+mj-lt"/>
              <a:buAutoNum type="alphaLcParenR"/>
            </a:pPr>
            <a:r>
              <a:rPr lang="en-US" dirty="0"/>
              <a:t>Can’t tell</a:t>
            </a:r>
          </a:p>
        </p:txBody>
      </p:sp>
      <p:sp>
        <p:nvSpPr>
          <p:cNvPr id="2" name="Slide Number Placeholder 1"/>
          <p:cNvSpPr>
            <a:spLocks noGrp="1"/>
          </p:cNvSpPr>
          <p:nvPr>
            <p:ph type="sldNum" sz="quarter" idx="12"/>
          </p:nvPr>
        </p:nvSpPr>
        <p:spPr/>
        <p:txBody>
          <a:bodyPr/>
          <a:lstStyle/>
          <a:p>
            <a:pPr>
              <a:defRPr/>
            </a:pPr>
            <a:fld id="{7AD10819-D402-4D92-A9F3-11EFF80A1266}" type="slidenum">
              <a:rPr lang="en-US" smtClean="0"/>
              <a:pPr>
                <a:defRPr/>
              </a:pPr>
              <a:t>16</a:t>
            </a:fld>
            <a:endParaRPr lang="en-US"/>
          </a:p>
        </p:txBody>
      </p:sp>
    </p:spTree>
    <p:extLst>
      <p:ext uri="{BB962C8B-B14F-4D97-AF65-F5344CB8AC3E}">
        <p14:creationId xmlns:p14="http://schemas.microsoft.com/office/powerpoint/2010/main" val="1947219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3"/>
          <p:cNvSpPr>
            <a:spLocks noGrp="1"/>
          </p:cNvSpPr>
          <p:nvPr>
            <p:ph type="sldNum" sz="quarter" idx="12"/>
          </p:nvPr>
        </p:nvSpPr>
        <p:spPr>
          <a:noFill/>
        </p:spPr>
        <p:txBody>
          <a:bodyPr/>
          <a:lstStyle/>
          <a:p>
            <a:fld id="{517EC420-D10A-4BAD-A234-79C5F8B8B226}" type="slidenum">
              <a:rPr lang="en-US" smtClean="0"/>
              <a:pPr/>
              <a:t>17</a:t>
            </a:fld>
            <a:endParaRPr lang="en-US"/>
          </a:p>
        </p:txBody>
      </p:sp>
      <p:sp>
        <p:nvSpPr>
          <p:cNvPr id="163843" name="Text Box 3"/>
          <p:cNvSpPr txBox="1">
            <a:spLocks noChangeArrowheads="1"/>
          </p:cNvSpPr>
          <p:nvPr/>
        </p:nvSpPr>
        <p:spPr bwMode="auto">
          <a:xfrm>
            <a:off x="285750" y="1295400"/>
            <a:ext cx="8858250" cy="4893647"/>
          </a:xfrm>
          <a:prstGeom prst="rect">
            <a:avLst/>
          </a:prstGeom>
          <a:noFill/>
          <a:ln w="9525">
            <a:noFill/>
            <a:miter lim="800000"/>
            <a:headEnd/>
            <a:tailEnd/>
          </a:ln>
        </p:spPr>
        <p:txBody>
          <a:bodyPr>
            <a:spAutoFit/>
          </a:bodyPr>
          <a:lstStyle/>
          <a:p>
            <a:pPr marL="342900" indent="-342900">
              <a:spcBef>
                <a:spcPct val="50000"/>
              </a:spcBef>
            </a:pPr>
            <a:r>
              <a:rPr lang="en-US" sz="2400" dirty="0">
                <a:solidFill>
                  <a:srgbClr val="000000"/>
                </a:solidFill>
                <a:latin typeface="Times New Roman" pitchFamily="18" charset="0"/>
                <a:cs typeface="Times New Roman" pitchFamily="18" charset="0"/>
              </a:rPr>
              <a:t>As light from the Sun enters the atmosphere, it refracts due to the small difference between the speeds of light in air and in vacuum. The </a:t>
            </a:r>
            <a:r>
              <a:rPr lang="en-US" sz="2400" i="1" dirty="0">
                <a:solidFill>
                  <a:srgbClr val="000000"/>
                </a:solidFill>
                <a:latin typeface="Times New Roman" pitchFamily="18" charset="0"/>
                <a:cs typeface="Times New Roman" pitchFamily="18" charset="0"/>
              </a:rPr>
              <a:t>optical </a:t>
            </a:r>
            <a:r>
              <a:rPr lang="en-US" sz="2400" dirty="0">
                <a:solidFill>
                  <a:srgbClr val="000000"/>
                </a:solidFill>
                <a:latin typeface="Times New Roman" pitchFamily="18" charset="0"/>
                <a:cs typeface="Times New Roman" pitchFamily="18" charset="0"/>
              </a:rPr>
              <a:t>length of the day is defined as the time interval between the instant when the top of the Sun is just visibly observed above the horizon to the instant at which the top of the Sun just disappears below the horizon. The </a:t>
            </a:r>
            <a:r>
              <a:rPr lang="en-US" sz="2400" i="1" dirty="0">
                <a:solidFill>
                  <a:srgbClr val="000000"/>
                </a:solidFill>
                <a:latin typeface="Times New Roman" pitchFamily="18" charset="0"/>
                <a:cs typeface="Times New Roman" pitchFamily="18" charset="0"/>
              </a:rPr>
              <a:t>geometric </a:t>
            </a:r>
            <a:r>
              <a:rPr lang="en-US" sz="2400" dirty="0">
                <a:solidFill>
                  <a:srgbClr val="000000"/>
                </a:solidFill>
                <a:latin typeface="Times New Roman" pitchFamily="18" charset="0"/>
                <a:cs typeface="Times New Roman" pitchFamily="18" charset="0"/>
              </a:rPr>
              <a:t>length of the day is defined as the time interval between the instant when a geometric straight line drawn from the observer to the top of the Sun just clears the horizon to the instant at which this line just dips below the horizon. Which is longer?</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optical length of a day</a:t>
            </a:r>
          </a:p>
          <a:p>
            <a:pPr marL="342900" indent="-342900">
              <a:spcBef>
                <a:spcPct val="50000"/>
              </a:spcBef>
              <a:buFontTx/>
              <a:buAutoNum type="alphaLcParenR"/>
            </a:pPr>
            <a:r>
              <a:rPr lang="en-US" sz="2400" dirty="0">
                <a:solidFill>
                  <a:srgbClr val="000000"/>
                </a:solidFill>
                <a:latin typeface="Times New Roman" pitchFamily="18" charset="0"/>
                <a:cs typeface="Times New Roman" pitchFamily="18" charset="0"/>
              </a:rPr>
              <a:t>the geometric length of a day</a:t>
            </a:r>
          </a:p>
        </p:txBody>
      </p:sp>
      <p:sp>
        <p:nvSpPr>
          <p:cNvPr id="163844"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3845" name="Rectangle 5"/>
          <p:cNvSpPr>
            <a:spLocks noChangeArrowheads="1"/>
          </p:cNvSpPr>
          <p:nvPr/>
        </p:nvSpPr>
        <p:spPr bwMode="auto">
          <a:xfrm>
            <a:off x="150495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86032"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solidFill>
                  <a:schemeClr val="bg1"/>
                </a:solidFill>
              </a:rPr>
              <a:t>Question 223.14.5.5</a:t>
            </a:r>
          </a:p>
        </p:txBody>
      </p:sp>
      <p:sp>
        <p:nvSpPr>
          <p:cNvPr id="3" name="Content Placeholder 2"/>
          <p:cNvSpPr>
            <a:spLocks noGrp="1"/>
          </p:cNvSpPr>
          <p:nvPr>
            <p:ph idx="1"/>
          </p:nvPr>
        </p:nvSpPr>
        <p:spPr>
          <a:xfrm>
            <a:off x="468922" y="1535724"/>
            <a:ext cx="3669323" cy="4590440"/>
          </a:xfrm>
        </p:spPr>
        <p:txBody>
          <a:bodyPr>
            <a:normAutofit lnSpcReduction="10000"/>
          </a:bodyPr>
          <a:lstStyle/>
          <a:p>
            <a:pPr marL="0" indent="0">
              <a:buNone/>
            </a:pPr>
            <a:r>
              <a:rPr lang="en-US" dirty="0">
                <a:solidFill>
                  <a:schemeClr val="bg1"/>
                </a:solidFill>
              </a:rPr>
              <a:t>The index of refraction of the Lucite block is 1.4. The angle </a:t>
            </a:r>
            <a:r>
              <a:rPr lang="en-US" dirty="0">
                <a:solidFill>
                  <a:schemeClr val="bg1"/>
                </a:solidFill>
                <a:sym typeface="Symbol"/>
              </a:rPr>
              <a:t></a:t>
            </a:r>
            <a:r>
              <a:rPr lang="en-US" baseline="-25000" dirty="0">
                <a:solidFill>
                  <a:schemeClr val="bg1"/>
                </a:solidFill>
                <a:sym typeface="Symbol"/>
              </a:rPr>
              <a:t>i</a:t>
            </a:r>
            <a:r>
              <a:rPr lang="en-US" dirty="0">
                <a:solidFill>
                  <a:schemeClr val="bg1"/>
                </a:solidFill>
                <a:sym typeface="Symbol"/>
              </a:rPr>
              <a:t> = 20. What is </a:t>
            </a:r>
            <a:r>
              <a:rPr lang="en-US" dirty="0">
                <a:solidFill>
                  <a:schemeClr val="bg1"/>
                </a:solidFill>
              </a:rPr>
              <a:t> </a:t>
            </a:r>
            <a:r>
              <a:rPr lang="en-US" dirty="0">
                <a:solidFill>
                  <a:schemeClr val="bg1"/>
                </a:solidFill>
                <a:sym typeface="Symbol"/>
              </a:rPr>
              <a:t></a:t>
            </a:r>
            <a:r>
              <a:rPr lang="en-US" baseline="-25000" dirty="0">
                <a:solidFill>
                  <a:schemeClr val="bg1"/>
                </a:solidFill>
                <a:sym typeface="Symbol"/>
              </a:rPr>
              <a:t>t</a:t>
            </a:r>
            <a:r>
              <a:rPr lang="en-US" dirty="0">
                <a:solidFill>
                  <a:schemeClr val="bg1"/>
                </a:solidFill>
              </a:rPr>
              <a:t>?</a:t>
            </a:r>
          </a:p>
          <a:p>
            <a:pPr marL="514350" indent="-514350">
              <a:buAutoNum type="alphaLcParenR"/>
            </a:pPr>
            <a:r>
              <a:rPr lang="en-US" dirty="0">
                <a:solidFill>
                  <a:schemeClr val="bg1"/>
                </a:solidFill>
              </a:rPr>
              <a:t>14. 14</a:t>
            </a:r>
            <a:r>
              <a:rPr lang="en-US" dirty="0">
                <a:solidFill>
                  <a:schemeClr val="bg1"/>
                </a:solidFill>
                <a:sym typeface="Symbol"/>
              </a:rPr>
              <a:t> </a:t>
            </a:r>
          </a:p>
          <a:p>
            <a:pPr marL="514350" indent="-514350">
              <a:buAutoNum type="alphaLcParenR"/>
            </a:pPr>
            <a:r>
              <a:rPr lang="en-US" dirty="0">
                <a:solidFill>
                  <a:schemeClr val="bg1"/>
                </a:solidFill>
              </a:rPr>
              <a:t>0. 247</a:t>
            </a:r>
            <a:r>
              <a:rPr lang="en-US" dirty="0">
                <a:solidFill>
                  <a:schemeClr val="bg1"/>
                </a:solidFill>
                <a:sym typeface="Symbol"/>
              </a:rPr>
              <a:t> </a:t>
            </a:r>
          </a:p>
          <a:p>
            <a:pPr marL="514350" indent="-514350">
              <a:buAutoNum type="alphaLcParenR"/>
            </a:pPr>
            <a:r>
              <a:rPr lang="en-US" dirty="0">
                <a:solidFill>
                  <a:schemeClr val="bg1"/>
                </a:solidFill>
              </a:rPr>
              <a:t>0.499</a:t>
            </a:r>
            <a:r>
              <a:rPr lang="en-US" dirty="0">
                <a:solidFill>
                  <a:schemeClr val="bg1"/>
                </a:solidFill>
                <a:sym typeface="Symbol"/>
              </a:rPr>
              <a:t> </a:t>
            </a:r>
          </a:p>
          <a:p>
            <a:pPr marL="514350" indent="-514350">
              <a:buFont typeface="Arial" pitchFamily="34" charset="0"/>
              <a:buAutoNum type="alphaLcParenR"/>
            </a:pPr>
            <a:r>
              <a:rPr lang="en-US" dirty="0">
                <a:solidFill>
                  <a:schemeClr val="bg1"/>
                </a:solidFill>
              </a:rPr>
              <a:t>28. 61</a:t>
            </a:r>
            <a:r>
              <a:rPr lang="en-US" dirty="0">
                <a:solidFill>
                  <a:schemeClr val="bg1"/>
                </a:solidFill>
                <a:sym typeface="Symbol"/>
              </a:rPr>
              <a:t> </a:t>
            </a:r>
          </a:p>
          <a:p>
            <a:pPr marL="514350" indent="-514350">
              <a:buAutoNum type="alphaLcParenR"/>
            </a:pPr>
            <a:endParaRPr lang="en-US" dirty="0">
              <a:solidFill>
                <a:schemeClr val="bg1"/>
              </a:solidFill>
            </a:endParaRPr>
          </a:p>
          <a:p>
            <a:pPr marL="514350" indent="-514350">
              <a:buAutoNum type="alphaLcParenR"/>
            </a:pPr>
            <a:endParaRPr lang="en-US" dirty="0">
              <a:solidFill>
                <a:schemeClr val="bg1"/>
              </a:solidFill>
            </a:endParaRPr>
          </a:p>
        </p:txBody>
      </p:sp>
      <p:sp>
        <p:nvSpPr>
          <p:cNvPr id="4" name="Slide Number Placeholder 3"/>
          <p:cNvSpPr>
            <a:spLocks noGrp="1"/>
          </p:cNvSpPr>
          <p:nvPr>
            <p:ph type="sldNum" sz="quarter" idx="12"/>
          </p:nvPr>
        </p:nvSpPr>
        <p:spPr/>
        <p:txBody>
          <a:bodyPr/>
          <a:lstStyle/>
          <a:p>
            <a:pPr>
              <a:defRPr/>
            </a:pPr>
            <a:fld id="{64137B81-8888-4253-92EC-0AED2A590749}" type="slidenum">
              <a:rPr lang="en-US" smtClean="0"/>
              <a:pPr>
                <a:defRPr/>
              </a:pPr>
              <a:t>18</a:t>
            </a:fld>
            <a:endParaRPr lang="en-US"/>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6107723" y="1708484"/>
            <a:ext cx="0" cy="2031178"/>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06150" y="1708484"/>
            <a:ext cx="389850"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err="1">
                <a:solidFill>
                  <a:schemeClr val="bg1"/>
                </a:solidFill>
                <a:sym typeface="Symbol"/>
              </a:rPr>
              <a:t>i</a:t>
            </a:r>
            <a:endParaRPr lang="en-US" sz="2400" baseline="-25000" dirty="0">
              <a:solidFill>
                <a:schemeClr val="bg1"/>
              </a:solidFill>
            </a:endParaRPr>
          </a:p>
        </p:txBody>
      </p:sp>
      <p:sp>
        <p:nvSpPr>
          <p:cNvPr id="11" name="TextBox 10"/>
          <p:cNvSpPr txBox="1"/>
          <p:nvPr/>
        </p:nvSpPr>
        <p:spPr>
          <a:xfrm>
            <a:off x="6107723" y="2967335"/>
            <a:ext cx="402674" cy="461665"/>
          </a:xfrm>
          <a:prstGeom prst="rect">
            <a:avLst/>
          </a:prstGeom>
          <a:noFill/>
        </p:spPr>
        <p:txBody>
          <a:bodyPr wrap="none" rtlCol="0">
            <a:spAutoFit/>
          </a:bodyPr>
          <a:lstStyle/>
          <a:p>
            <a:r>
              <a:rPr lang="en-US" sz="2400" dirty="0">
                <a:solidFill>
                  <a:schemeClr val="bg1"/>
                </a:solidFill>
                <a:sym typeface="Symbol"/>
              </a:rPr>
              <a:t></a:t>
            </a:r>
            <a:r>
              <a:rPr lang="en-US" sz="2400" baseline="-25000" dirty="0">
                <a:solidFill>
                  <a:schemeClr val="bg1"/>
                </a:solidFill>
                <a:sym typeface="Symbol"/>
              </a:rPr>
              <a:t>t</a:t>
            </a:r>
            <a:endParaRPr lang="en-US" sz="2400" baseline="-25000" dirty="0">
              <a:solidFill>
                <a:schemeClr val="bg1"/>
              </a:solidFill>
            </a:endParaRPr>
          </a:p>
        </p:txBody>
      </p:sp>
      <p:sp>
        <p:nvSpPr>
          <p:cNvPr id="12" name="Arc 11"/>
          <p:cNvSpPr/>
          <p:nvPr/>
        </p:nvSpPr>
        <p:spPr>
          <a:xfrm>
            <a:off x="5910197" y="2206698"/>
            <a:ext cx="402952" cy="515815"/>
          </a:xfrm>
          <a:prstGeom prst="arc">
            <a:avLst>
              <a:gd name="adj1" fmla="val 13397755"/>
              <a:gd name="adj2" fmla="val 16556617"/>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a:off x="6062597" y="2467364"/>
            <a:ext cx="402952" cy="515815"/>
          </a:xfrm>
          <a:prstGeom prst="arc">
            <a:avLst>
              <a:gd name="adj1" fmla="val 3344502"/>
              <a:gd name="adj2" fmla="val 6896614"/>
            </a:avLst>
          </a:prstGeom>
          <a:ln>
            <a:solidFill>
              <a:srgbClr val="FF00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5003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ChangeArrowheads="1"/>
          </p:cNvSpPr>
          <p:nvPr>
            <p:ph type="title"/>
          </p:nvPr>
        </p:nvSpPr>
        <p:spPr/>
        <p:txBody>
          <a:bodyPr/>
          <a:lstStyle/>
          <a:p>
            <a:pPr eaLnBrk="1" hangingPunct="1"/>
            <a:r>
              <a:rPr lang="en-US" dirty="0"/>
              <a:t>Question 223.14.6</a:t>
            </a:r>
          </a:p>
        </p:txBody>
      </p:sp>
      <p:sp>
        <p:nvSpPr>
          <p:cNvPr id="169988" name="Rectangle 3"/>
          <p:cNvSpPr>
            <a:spLocks noGrp="1" noChangeArrowheads="1"/>
          </p:cNvSpPr>
          <p:nvPr>
            <p:ph idx="1"/>
          </p:nvPr>
        </p:nvSpPr>
        <p:spPr>
          <a:xfrm>
            <a:off x="457200" y="1600200"/>
            <a:ext cx="4038600" cy="4525963"/>
          </a:xfrm>
        </p:spPr>
        <p:txBody>
          <a:bodyPr/>
          <a:lstStyle/>
          <a:p>
            <a:pPr marL="609600" indent="-609600" eaLnBrk="1" hangingPunct="1">
              <a:lnSpc>
                <a:spcPct val="80000"/>
              </a:lnSpc>
              <a:buFontTx/>
              <a:buNone/>
            </a:pPr>
            <a:r>
              <a:rPr lang="en-US" sz="2000" dirty="0"/>
              <a:t>In the picture to the right, there is a input white light ray, and a dispersed set of rays. There is another white ray. Why might that be?</a:t>
            </a:r>
          </a:p>
          <a:p>
            <a:pPr marL="609600" indent="-609600" eaLnBrk="1" hangingPunct="1">
              <a:lnSpc>
                <a:spcPct val="80000"/>
              </a:lnSpc>
              <a:buFontTx/>
              <a:buAutoNum type="alphaLcParenR"/>
            </a:pPr>
            <a:r>
              <a:rPr lang="en-US" sz="2000" dirty="0"/>
              <a:t>It took two rays of white light to make the rainbow bright enough.</a:t>
            </a:r>
          </a:p>
          <a:p>
            <a:pPr marL="609600" indent="-609600" eaLnBrk="1" hangingPunct="1">
              <a:lnSpc>
                <a:spcPct val="80000"/>
              </a:lnSpc>
              <a:buFontTx/>
              <a:buAutoNum type="alphaLcParenR"/>
            </a:pPr>
            <a:r>
              <a:rPr lang="en-US" sz="2000" dirty="0"/>
              <a:t>It is an optical illusion, it is not really there</a:t>
            </a:r>
          </a:p>
          <a:p>
            <a:pPr marL="609600" indent="-609600" eaLnBrk="1" hangingPunct="1">
              <a:lnSpc>
                <a:spcPct val="80000"/>
              </a:lnSpc>
              <a:buFontTx/>
              <a:buAutoNum type="alphaLcParenR"/>
            </a:pPr>
            <a:r>
              <a:rPr lang="en-US" sz="2000" dirty="0"/>
              <a:t>It is due to internal reflection</a:t>
            </a:r>
          </a:p>
          <a:p>
            <a:pPr marL="609600" indent="-609600" eaLnBrk="1" hangingPunct="1">
              <a:lnSpc>
                <a:spcPct val="80000"/>
              </a:lnSpc>
              <a:buFontTx/>
              <a:buAutoNum type="alphaLcParenR"/>
            </a:pPr>
            <a:r>
              <a:rPr lang="en-US" sz="2000" dirty="0"/>
              <a:t>It is the refracted ray leaving the prism.</a:t>
            </a:r>
          </a:p>
        </p:txBody>
      </p:sp>
      <p:sp>
        <p:nvSpPr>
          <p:cNvPr id="169986" name="Slide Number Placeholder 5"/>
          <p:cNvSpPr>
            <a:spLocks noGrp="1"/>
          </p:cNvSpPr>
          <p:nvPr>
            <p:ph type="sldNum" sz="quarter" idx="12"/>
          </p:nvPr>
        </p:nvSpPr>
        <p:spPr>
          <a:noFill/>
        </p:spPr>
        <p:txBody>
          <a:bodyPr/>
          <a:lstStyle/>
          <a:p>
            <a:fld id="{26F94F32-6B75-424A-9D3F-F27CCBC13F85}" type="slidenum">
              <a:rPr lang="en-US" smtClean="0"/>
              <a:pPr/>
              <a:t>19</a:t>
            </a:fld>
            <a:endParaRPr lang="en-US"/>
          </a:p>
        </p:txBody>
      </p:sp>
      <p:pic>
        <p:nvPicPr>
          <p:cNvPr id="169989" name="Picture 4" descr="3522"/>
          <p:cNvPicPr>
            <a:picLocks noChangeAspect="1" noChangeArrowheads="1"/>
          </p:cNvPicPr>
          <p:nvPr/>
        </p:nvPicPr>
        <p:blipFill>
          <a:blip r:embed="rId2" cstate="print"/>
          <a:srcRect/>
          <a:stretch>
            <a:fillRect/>
          </a:stretch>
        </p:blipFill>
        <p:spPr bwMode="auto">
          <a:xfrm>
            <a:off x="4724400" y="1524000"/>
            <a:ext cx="4043363" cy="46482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a:t>
            </a:r>
          </a:p>
        </p:txBody>
      </p:sp>
      <p:sp>
        <p:nvSpPr>
          <p:cNvPr id="158724" name="Rectangle 3"/>
          <p:cNvSpPr>
            <a:spLocks noGrp="1" noChangeArrowheads="1"/>
          </p:cNvSpPr>
          <p:nvPr>
            <p:ph idx="1"/>
          </p:nvPr>
        </p:nvSpPr>
        <p:spPr>
          <a:xfrm>
            <a:off x="457200" y="1600200"/>
            <a:ext cx="3765884" cy="4525963"/>
          </a:xfrm>
        </p:spPr>
        <p:txBody>
          <a:bodyPr>
            <a:normAutofit lnSpcReduction="10000"/>
          </a:bodyPr>
          <a:lstStyle/>
          <a:p>
            <a:pPr marL="609600" indent="-609600" eaLnBrk="1" hangingPunct="1">
              <a:buFontTx/>
              <a:buNone/>
            </a:pPr>
            <a:r>
              <a:rPr lang="en-US" dirty="0"/>
              <a:t>To the left is a photo of several light beams. Is the light traveling </a:t>
            </a:r>
          </a:p>
          <a:p>
            <a:pPr marL="609600" indent="-609600" eaLnBrk="1" hangingPunct="1">
              <a:buFontTx/>
              <a:buAutoNum type="alphaLcParenR"/>
            </a:pPr>
            <a:r>
              <a:rPr lang="en-US" dirty="0"/>
              <a:t>from the right to the left </a:t>
            </a:r>
          </a:p>
          <a:p>
            <a:pPr marL="609600" indent="-609600" eaLnBrk="1" hangingPunct="1">
              <a:buFontTx/>
              <a:buAutoNum type="alphaLcParenR"/>
            </a:pPr>
            <a:r>
              <a:rPr lang="en-US" dirty="0"/>
              <a:t>From the left to the right</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2</a:t>
            </a:fld>
            <a:endParaRPr lang="en-US"/>
          </a:p>
        </p:txBody>
      </p:sp>
      <p:pic>
        <p:nvPicPr>
          <p:cNvPr id="50872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4268242" y="1708484"/>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3182112" y="3387778"/>
            <a:ext cx="946417" cy="24643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10" idx="7"/>
          </p:cNvCxnSpPr>
          <p:nvPr/>
        </p:nvCxnSpPr>
        <p:spPr>
          <a:xfrm flipV="1">
            <a:off x="4178517" y="1364983"/>
            <a:ext cx="2365927" cy="20036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183255" y="4327312"/>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782318" y="4327362"/>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a:stCxn id="10" idx="5"/>
          </p:cNvCxnSpPr>
          <p:nvPr/>
        </p:nvCxnSpPr>
        <p:spPr>
          <a:xfrm>
            <a:off x="4178517" y="3432261"/>
            <a:ext cx="1134150" cy="241990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414104" y="23490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1284478">
            <a:off x="3436721" y="478698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160877">
            <a:off x="4789375" y="4853381"/>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709928" y="5865876"/>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4937760" y="5975604"/>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4846320" y="816864"/>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867400"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791200"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9" name="Arc 28"/>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rot="10506542">
            <a:off x="3777479" y="4030250"/>
            <a:ext cx="528421" cy="382757"/>
          </a:xfrm>
          <a:prstGeom prst="arc">
            <a:avLst>
              <a:gd name="adj1" fmla="val 15147337"/>
              <a:gd name="adj2" fmla="val 210214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rot="10506542">
            <a:off x="4039609" y="3963197"/>
            <a:ext cx="528421" cy="382757"/>
          </a:xfrm>
          <a:prstGeom prst="arc">
            <a:avLst>
              <a:gd name="adj1" fmla="val 12272883"/>
              <a:gd name="adj2" fmla="val 1933470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F:\DCIM\100CASIO\CIMG0129.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2514600"/>
            <a:ext cx="6400800" cy="31242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rot="5400000">
            <a:off x="-456406"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5400000" flipH="1" flipV="1">
            <a:off x="914400" y="3429000"/>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915194" y="1599406"/>
            <a:ext cx="1828800" cy="1588"/>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1219200" y="3048000"/>
            <a:ext cx="1905000" cy="685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1600200" y="2743200"/>
            <a:ext cx="1828800" cy="13716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0">
            <a:off x="2293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8288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915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2058194" y="2742406"/>
            <a:ext cx="4572000"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514600" y="1295400"/>
            <a:ext cx="1295400" cy="1219994"/>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V="1">
            <a:off x="1942703" y="3086497"/>
            <a:ext cx="1829594" cy="685800"/>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200400" y="2514600"/>
            <a:ext cx="762000" cy="794"/>
          </a:xfrm>
          <a:prstGeom prst="straightConnector1">
            <a:avLst/>
          </a:prstGeom>
          <a:ln w="2857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124200" y="2514600"/>
            <a:ext cx="1905000" cy="18288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343400" y="2514600"/>
            <a:ext cx="2590800" cy="1828800"/>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819400" y="2895600"/>
            <a:ext cx="370614" cy="369332"/>
          </a:xfrm>
          <a:prstGeom prst="rect">
            <a:avLst/>
          </a:prstGeom>
          <a:noFill/>
        </p:spPr>
        <p:txBody>
          <a:bodyPr wrap="none" rtlCol="0">
            <a:spAutoFit/>
          </a:bodyPr>
          <a:lstStyle/>
          <a:p>
            <a:r>
              <a:rPr lang="en-US" dirty="0">
                <a:sym typeface="Symbol"/>
              </a:rPr>
              <a:t></a:t>
            </a:r>
            <a:r>
              <a:rPr lang="en-US" baseline="-25000" dirty="0">
                <a:sym typeface="Symbol"/>
              </a:rPr>
              <a:t>c</a:t>
            </a:r>
            <a:endParaRPr lang="en-US" baseline="-25000" dirty="0"/>
          </a:p>
        </p:txBody>
      </p:sp>
      <p:sp>
        <p:nvSpPr>
          <p:cNvPr id="19" name="TextBox 18"/>
          <p:cNvSpPr txBox="1"/>
          <p:nvPr/>
        </p:nvSpPr>
        <p:spPr>
          <a:xfrm>
            <a:off x="5391912" y="2072640"/>
            <a:ext cx="914400" cy="523220"/>
          </a:xfrm>
          <a:prstGeom prst="rect">
            <a:avLst/>
          </a:prstGeom>
          <a:noFill/>
        </p:spPr>
        <p:txBody>
          <a:bodyPr wrap="square" rtlCol="0">
            <a:spAutoFit/>
          </a:bodyPr>
          <a:lstStyle/>
          <a:p>
            <a:r>
              <a:rPr lang="en-US" sz="2800" dirty="0"/>
              <a:t>Fast</a:t>
            </a:r>
          </a:p>
        </p:txBody>
      </p:sp>
      <p:sp>
        <p:nvSpPr>
          <p:cNvPr id="21" name="TextBox 20"/>
          <p:cNvSpPr txBox="1"/>
          <p:nvPr/>
        </p:nvSpPr>
        <p:spPr>
          <a:xfrm>
            <a:off x="5315712" y="2606040"/>
            <a:ext cx="1066800" cy="523220"/>
          </a:xfrm>
          <a:prstGeom prst="rect">
            <a:avLst/>
          </a:prstGeom>
          <a:noFill/>
        </p:spPr>
        <p:txBody>
          <a:bodyPr wrap="square" rtlCol="0">
            <a:spAutoFit/>
          </a:bodyPr>
          <a:lstStyle/>
          <a:p>
            <a:r>
              <a:rPr lang="en-US" sz="2800" dirty="0"/>
              <a:t>Slow</a:t>
            </a:r>
          </a:p>
        </p:txBody>
      </p:sp>
      <p:sp>
        <p:nvSpPr>
          <p:cNvPr id="22" name="Rectangle 21"/>
          <p:cNvSpPr/>
          <p:nvPr/>
        </p:nvSpPr>
        <p:spPr>
          <a:xfrm>
            <a:off x="6303264" y="2682240"/>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23" name="Rectangle 22"/>
          <p:cNvSpPr/>
          <p:nvPr/>
        </p:nvSpPr>
        <p:spPr>
          <a:xfrm>
            <a:off x="6303264" y="2148840"/>
            <a:ext cx="1085554" cy="369332"/>
          </a:xfrm>
          <a:prstGeom prst="rect">
            <a:avLst/>
          </a:prstGeom>
        </p:spPr>
        <p:txBody>
          <a:bodyPr wrap="none">
            <a:spAutoFit/>
          </a:bodyPr>
          <a:lstStyle/>
          <a:p>
            <a:r>
              <a:rPr lang="en-US" dirty="0"/>
              <a:t>n</a:t>
            </a:r>
            <a:r>
              <a:rPr lang="en-US" baseline="-25000" dirty="0"/>
              <a:t>2</a:t>
            </a:r>
            <a:r>
              <a:rPr lang="en-US" dirty="0"/>
              <a:t> (Small)</a:t>
            </a:r>
          </a:p>
        </p:txBody>
      </p:sp>
      <p:sp>
        <p:nvSpPr>
          <p:cNvPr id="24" name="TextBox 23"/>
          <p:cNvSpPr txBox="1"/>
          <p:nvPr/>
        </p:nvSpPr>
        <p:spPr>
          <a:xfrm>
            <a:off x="899160" y="4300728"/>
            <a:ext cx="1240536" cy="400110"/>
          </a:xfrm>
          <a:prstGeom prst="rect">
            <a:avLst/>
          </a:prstGeom>
          <a:noFill/>
        </p:spPr>
        <p:txBody>
          <a:bodyPr wrap="square" rtlCol="0">
            <a:spAutoFit/>
          </a:bodyPr>
          <a:lstStyle/>
          <a:p>
            <a:r>
              <a:rPr lang="en-US" sz="2000" dirty="0"/>
              <a:t>Source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1066800" y="914400"/>
            <a:ext cx="7315293" cy="4869329"/>
          </a:xfrm>
          <a:prstGeom prst="rect">
            <a:avLst/>
          </a:prstGeom>
          <a:noFill/>
          <a:ln w="9525">
            <a:noFill/>
            <a:miter lim="800000"/>
            <a:headEnd/>
            <a:tailEnd/>
          </a:ln>
          <a:effectLst/>
        </p:spPr>
      </p:pic>
      <p:cxnSp>
        <p:nvCxnSpPr>
          <p:cNvPr id="6" name="Straight Connector 5"/>
          <p:cNvCxnSpPr/>
          <p:nvPr/>
        </p:nvCxnSpPr>
        <p:spPr>
          <a:xfrm rot="16200000" flipH="1">
            <a:off x="4305300" y="3078631"/>
            <a:ext cx="3962400" cy="76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72200" y="5181600"/>
            <a:ext cx="609600" cy="461665"/>
          </a:xfrm>
          <a:prstGeom prst="rect">
            <a:avLst/>
          </a:prstGeom>
          <a:noFill/>
        </p:spPr>
        <p:txBody>
          <a:bodyPr wrap="square" rtlCol="0">
            <a:spAutoFit/>
          </a:bodyPr>
          <a:lstStyle/>
          <a:p>
            <a:r>
              <a:rPr lang="en-US" sz="2400" dirty="0">
                <a:sym typeface="Symbol"/>
              </a:rPr>
              <a:t></a:t>
            </a:r>
            <a:r>
              <a:rPr lang="en-US" sz="2400" baseline="-25000" dirty="0">
                <a:sym typeface="Symbol"/>
              </a:rPr>
              <a:t>c</a:t>
            </a:r>
            <a:endParaRPr lang="en-US" sz="2400" baseline="-25000" dirty="0"/>
          </a:p>
        </p:txBody>
      </p:sp>
      <p:sp>
        <p:nvSpPr>
          <p:cNvPr id="8" name="TextBox 7"/>
          <p:cNvSpPr txBox="1"/>
          <p:nvPr/>
        </p:nvSpPr>
        <p:spPr>
          <a:xfrm>
            <a:off x="7924800" y="5631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i</a:t>
            </a:r>
            <a:endParaRPr lang="en-US" sz="4000" baseline="-25000" dirty="0"/>
          </a:p>
        </p:txBody>
      </p:sp>
      <p:sp>
        <p:nvSpPr>
          <p:cNvPr id="9" name="TextBox 8"/>
          <p:cNvSpPr txBox="1"/>
          <p:nvPr/>
        </p:nvSpPr>
        <p:spPr>
          <a:xfrm>
            <a:off x="533400" y="1059330"/>
            <a:ext cx="609600" cy="707886"/>
          </a:xfrm>
          <a:prstGeom prst="rect">
            <a:avLst/>
          </a:prstGeom>
          <a:noFill/>
        </p:spPr>
        <p:txBody>
          <a:bodyPr wrap="square" rtlCol="0">
            <a:spAutoFit/>
          </a:bodyPr>
          <a:lstStyle/>
          <a:p>
            <a:r>
              <a:rPr lang="en-US" sz="4000" dirty="0">
                <a:sym typeface="Symbol"/>
              </a:rPr>
              <a:t></a:t>
            </a:r>
            <a:r>
              <a:rPr lang="en-US" sz="4000" baseline="-25000" dirty="0">
                <a:sym typeface="Symbol"/>
              </a:rPr>
              <a:t>t</a:t>
            </a:r>
            <a:endParaRPr lang="en-US" sz="4000" baseline="-25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0032.JPG"/>
          <p:cNvPicPr>
            <a:picLocks noChangeAspect="1"/>
          </p:cNvPicPr>
          <p:nvPr/>
        </p:nvPicPr>
        <p:blipFill>
          <a:blip r:embed="rId2" cstate="print"/>
          <a:stretch>
            <a:fillRect/>
          </a:stretch>
        </p:blipFill>
        <p:spPr>
          <a:xfrm>
            <a:off x="2667000" y="1752600"/>
            <a:ext cx="4495800" cy="33718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US Navy 110607-N-XD935-191 Navy Diver 2nd Class Ryan Arnold, assigned to Mobile Diving and Salvage Unit 2, snorkels on the surface to monitor mult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92" y="995323"/>
            <a:ext cx="7620000" cy="4581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68892" y="5844240"/>
            <a:ext cx="8036684" cy="600164"/>
          </a:xfrm>
          <a:prstGeom prst="rect">
            <a:avLst/>
          </a:prstGeom>
          <a:noFill/>
        </p:spPr>
        <p:txBody>
          <a:bodyPr wrap="square" rtlCol="0">
            <a:spAutoFit/>
          </a:bodyPr>
          <a:lstStyle/>
          <a:p>
            <a:r>
              <a:rPr lang="en-US" sz="1100" dirty="0"/>
              <a:t>Image courtesy US Navy: http://commons.wikimedia.org/wiki/File:US_Navy_120208-N-TS452-068_Mass_Communication_Specialist_1st_Class_Jayme_Pastoric_trains_Mass_Communication_Specialist_3rd_Class_Scott_Raegan,_a_ne.jpg</a:t>
            </a:r>
          </a:p>
        </p:txBody>
      </p:sp>
    </p:spTree>
    <p:extLst>
      <p:ext uri="{BB962C8B-B14F-4D97-AF65-F5344CB8AC3E}">
        <p14:creationId xmlns:p14="http://schemas.microsoft.com/office/powerpoint/2010/main" val="99247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r>
              <a:rPr lang="en-US" dirty="0"/>
              <a:t>Question 223.14.7</a:t>
            </a:r>
          </a:p>
        </p:txBody>
      </p:sp>
      <p:sp>
        <p:nvSpPr>
          <p:cNvPr id="171012" name="Rectangle 3"/>
          <p:cNvSpPr>
            <a:spLocks noGrp="1" noChangeArrowheads="1"/>
          </p:cNvSpPr>
          <p:nvPr>
            <p:ph idx="1"/>
          </p:nvPr>
        </p:nvSpPr>
        <p:spPr>
          <a:xfrm>
            <a:off x="457200" y="1600200"/>
            <a:ext cx="8153400" cy="4525963"/>
          </a:xfrm>
        </p:spPr>
        <p:txBody>
          <a:bodyPr/>
          <a:lstStyle/>
          <a:p>
            <a:pPr marL="609600" indent="-609600" eaLnBrk="1" hangingPunct="1">
              <a:lnSpc>
                <a:spcPct val="80000"/>
              </a:lnSpc>
              <a:buFontTx/>
              <a:buNone/>
            </a:pPr>
            <a:r>
              <a:rPr lang="en-US" sz="2800"/>
              <a:t>You are on a boat, and you are watching a night diving expedition. The divers carry powerful flashlights. To you, the flashlights seem to be a dispersed set of small lights. Why?</a:t>
            </a:r>
          </a:p>
          <a:p>
            <a:pPr marL="609600" indent="-609600" eaLnBrk="1" hangingPunct="1">
              <a:lnSpc>
                <a:spcPct val="80000"/>
              </a:lnSpc>
              <a:buFontTx/>
              <a:buAutoNum type="alphaLcParenR"/>
            </a:pPr>
            <a:r>
              <a:rPr lang="en-US" sz="2800"/>
              <a:t>The light must come from many flashlights to seem to come from more than one spot</a:t>
            </a:r>
          </a:p>
          <a:p>
            <a:pPr marL="609600" indent="-609600" eaLnBrk="1" hangingPunct="1">
              <a:lnSpc>
                <a:spcPct val="80000"/>
              </a:lnSpc>
              <a:buFontTx/>
              <a:buAutoNum type="alphaLcParenR"/>
            </a:pPr>
            <a:r>
              <a:rPr lang="en-US" sz="2800"/>
              <a:t>The light is sometimes reflected due to total internal reflection and sometimes not because of the surface waves</a:t>
            </a:r>
          </a:p>
          <a:p>
            <a:pPr marL="609600" indent="-609600" eaLnBrk="1" hangingPunct="1">
              <a:lnSpc>
                <a:spcPct val="80000"/>
              </a:lnSpc>
              <a:buFontTx/>
              <a:buAutoNum type="alphaLcParenR"/>
            </a:pPr>
            <a:r>
              <a:rPr lang="en-US" sz="2800"/>
              <a:t>The light is blocked by fish and other sea life</a:t>
            </a:r>
          </a:p>
          <a:p>
            <a:pPr marL="609600" indent="-609600" eaLnBrk="1" hangingPunct="1">
              <a:lnSpc>
                <a:spcPct val="80000"/>
              </a:lnSpc>
              <a:buFontTx/>
              <a:buAutoNum type="alphaLcParenR"/>
            </a:pPr>
            <a:r>
              <a:rPr lang="en-US" sz="2800"/>
              <a:t>Can’t even guess</a:t>
            </a:r>
          </a:p>
          <a:p>
            <a:pPr marL="609600" indent="-609600" eaLnBrk="1" hangingPunct="1">
              <a:lnSpc>
                <a:spcPct val="80000"/>
              </a:lnSpc>
              <a:buFontTx/>
              <a:buAutoNum type="alphaLcParenR"/>
            </a:pPr>
            <a:endParaRPr lang="en-US" sz="2800"/>
          </a:p>
        </p:txBody>
      </p:sp>
      <p:sp>
        <p:nvSpPr>
          <p:cNvPr id="171010" name="Slide Number Placeholder 5"/>
          <p:cNvSpPr>
            <a:spLocks noGrp="1"/>
          </p:cNvSpPr>
          <p:nvPr>
            <p:ph type="sldNum" sz="quarter" idx="12"/>
          </p:nvPr>
        </p:nvSpPr>
        <p:spPr>
          <a:noFill/>
        </p:spPr>
        <p:txBody>
          <a:bodyPr/>
          <a:lstStyle/>
          <a:p>
            <a:fld id="{8138EBA1-2E10-4604-8AF4-A7AD89CEE951}"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pic>
        <p:nvPicPr>
          <p:cNvPr id="8" name="Picture 1"/>
          <p:cNvPicPr>
            <a:picLocks noChangeAspect="1" noChangeArrowheads="1"/>
          </p:cNvPicPr>
          <p:nvPr/>
        </p:nvPicPr>
        <p:blipFill>
          <a:blip r:embed="rId2" cstate="print"/>
          <a:srcRect/>
          <a:stretch>
            <a:fillRect/>
          </a:stretch>
        </p:blipFill>
        <p:spPr bwMode="auto">
          <a:xfrm>
            <a:off x="2263568" y="2326704"/>
            <a:ext cx="4750080" cy="2050903"/>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4514" name="Rectangle 2"/>
          <p:cNvSpPr>
            <a:spLocks noGrp="1" noChangeArrowheads="1"/>
          </p:cNvSpPr>
          <p:nvPr>
            <p:ph type="title"/>
          </p:nvPr>
        </p:nvSpPr>
        <p:spPr/>
        <p:txBody>
          <a:bodyPr/>
          <a:lstStyle/>
          <a:p>
            <a:r>
              <a:rPr lang="en-US"/>
              <a:t>Fiber Optics</a:t>
            </a:r>
          </a:p>
        </p:txBody>
      </p:sp>
      <p:pic>
        <p:nvPicPr>
          <p:cNvPr id="8" name="Picture 1"/>
          <p:cNvPicPr>
            <a:picLocks noChangeAspect="1" noChangeArrowheads="1"/>
          </p:cNvPicPr>
          <p:nvPr/>
        </p:nvPicPr>
        <p:blipFill>
          <a:blip r:embed="rId2" cstate="print"/>
          <a:srcRect/>
          <a:stretch>
            <a:fillRect/>
          </a:stretch>
        </p:blipFill>
        <p:spPr bwMode="auto">
          <a:xfrm>
            <a:off x="1546875" y="2879328"/>
            <a:ext cx="4750080" cy="2050903"/>
          </a:xfrm>
          <a:prstGeom prst="rect">
            <a:avLst/>
          </a:prstGeom>
          <a:noFill/>
          <a:ln w="9525">
            <a:noFill/>
            <a:miter lim="800000"/>
            <a:headEnd/>
            <a:tailEnd/>
          </a:ln>
          <a:effectLst/>
        </p:spPr>
      </p:pic>
    </p:spTree>
    <p:extLst>
      <p:ext uri="{BB962C8B-B14F-4D97-AF65-F5344CB8AC3E}">
        <p14:creationId xmlns:p14="http://schemas.microsoft.com/office/powerpoint/2010/main" val="419125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7586" name="Rectangle 2"/>
          <p:cNvSpPr>
            <a:spLocks noGrp="1" noChangeArrowheads="1"/>
          </p:cNvSpPr>
          <p:nvPr>
            <p:ph type="title"/>
          </p:nvPr>
        </p:nvSpPr>
        <p:spPr/>
        <p:txBody>
          <a:bodyPr/>
          <a:lstStyle/>
          <a:p>
            <a:r>
              <a:rPr lang="en-US"/>
              <a:t>Fiber Optics, cont.</a:t>
            </a:r>
          </a:p>
        </p:txBody>
      </p:sp>
      <p:sp>
        <p:nvSpPr>
          <p:cNvPr id="67587" name="Rectangle 3"/>
          <p:cNvSpPr>
            <a:spLocks noGrp="1" noChangeArrowheads="1"/>
          </p:cNvSpPr>
          <p:nvPr>
            <p:ph type="body" sz="half" idx="1"/>
          </p:nvPr>
        </p:nvSpPr>
        <p:spPr>
          <a:xfrm>
            <a:off x="457200" y="1600200"/>
            <a:ext cx="4033838" cy="4525963"/>
          </a:xfrm>
        </p:spPr>
        <p:txBody>
          <a:bodyPr/>
          <a:lstStyle/>
          <a:p>
            <a:r>
              <a:rPr lang="en-US" sz="2800"/>
              <a:t>A flexible light pipe is called an </a:t>
            </a:r>
            <a:r>
              <a:rPr lang="en-US" sz="2800" b="1"/>
              <a:t>optical fiber</a:t>
            </a:r>
            <a:endParaRPr lang="en-US" sz="2800"/>
          </a:p>
          <a:p>
            <a:r>
              <a:rPr lang="en-US" sz="2800"/>
              <a:t>A bundle of parallel fibers (shown) can be used to construct an optical transmission line</a:t>
            </a:r>
          </a:p>
        </p:txBody>
      </p:sp>
      <p:pic>
        <p:nvPicPr>
          <p:cNvPr id="67590" name="Picture 6" descr="35-p1114a"/>
          <p:cNvPicPr>
            <a:picLocks noGrp="1" noChangeAspect="1" noChangeArrowheads="1"/>
          </p:cNvPicPr>
          <p:nvPr>
            <p:ph type="clipArt" sz="half" idx="2"/>
          </p:nvPr>
        </p:nvPicPr>
        <p:blipFill>
          <a:blip r:embed="rId2" cstate="print"/>
          <a:srcRect/>
          <a:stretch>
            <a:fillRect/>
          </a:stretch>
        </p:blipFill>
        <p:spPr>
          <a:xfrm>
            <a:off x="5137150" y="1600200"/>
            <a:ext cx="3063875" cy="4525963"/>
          </a:xfrm>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DCIM\100CASIO\CIMG0136.JPG"/>
          <p:cNvPicPr>
            <a:picLocks noChangeAspect="1" noChangeArrowheads="1"/>
          </p:cNvPicPr>
          <p:nvPr/>
        </p:nvPicPr>
        <p:blipFill>
          <a:blip r:embed="rId2" cstate="print"/>
          <a:srcRect l="20833" t="31111" r="8333" b="23333"/>
          <a:stretch>
            <a:fillRect/>
          </a:stretch>
        </p:blipFill>
        <p:spPr bwMode="auto">
          <a:xfrm>
            <a:off x="-1" y="1315606"/>
            <a:ext cx="9144001" cy="4410636"/>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68610" name="Rectangle 2"/>
          <p:cNvSpPr>
            <a:spLocks noGrp="1" noChangeArrowheads="1"/>
          </p:cNvSpPr>
          <p:nvPr>
            <p:ph type="title"/>
          </p:nvPr>
        </p:nvSpPr>
        <p:spPr/>
        <p:txBody>
          <a:bodyPr/>
          <a:lstStyle/>
          <a:p>
            <a:r>
              <a:rPr lang="en-US" sz="3200"/>
              <a:t>Construction of an Optical Fiber</a:t>
            </a:r>
          </a:p>
        </p:txBody>
      </p:sp>
      <p:sp>
        <p:nvSpPr>
          <p:cNvPr id="68611" name="Rectangle 3"/>
          <p:cNvSpPr>
            <a:spLocks noGrp="1" noChangeArrowheads="1"/>
          </p:cNvSpPr>
          <p:nvPr>
            <p:ph type="body" sz="half" idx="1"/>
          </p:nvPr>
        </p:nvSpPr>
        <p:spPr>
          <a:xfrm>
            <a:off x="533400" y="1600200"/>
            <a:ext cx="3810000" cy="4459288"/>
          </a:xfrm>
        </p:spPr>
        <p:txBody>
          <a:bodyPr/>
          <a:lstStyle/>
          <a:p>
            <a:r>
              <a:rPr lang="en-US" sz="2800"/>
              <a:t>The transparent core is surrounded by </a:t>
            </a:r>
            <a:r>
              <a:rPr lang="en-US" sz="2800" i="1"/>
              <a:t>cladding</a:t>
            </a:r>
            <a:endParaRPr lang="en-US" sz="2800"/>
          </a:p>
          <a:p>
            <a:pPr lvl="1"/>
            <a:r>
              <a:rPr lang="en-US" sz="2000"/>
              <a:t>The cladding has a lower </a:t>
            </a:r>
            <a:r>
              <a:rPr lang="en-US" sz="2000" i="1"/>
              <a:t>n</a:t>
            </a:r>
            <a:r>
              <a:rPr lang="en-US" sz="2000"/>
              <a:t> than the core</a:t>
            </a:r>
          </a:p>
          <a:p>
            <a:pPr lvl="1"/>
            <a:r>
              <a:rPr lang="en-US" sz="2000"/>
              <a:t>This allows the light in the core to experience total internal reflection</a:t>
            </a:r>
          </a:p>
          <a:p>
            <a:r>
              <a:rPr lang="en-US" sz="2800"/>
              <a:t>The combination is surrounded by the jacket</a:t>
            </a:r>
          </a:p>
        </p:txBody>
      </p:sp>
      <p:pic>
        <p:nvPicPr>
          <p:cNvPr id="1026" name="Picture 2"/>
          <p:cNvPicPr>
            <a:picLocks noChangeAspect="1" noChangeArrowheads="1"/>
          </p:cNvPicPr>
          <p:nvPr/>
        </p:nvPicPr>
        <p:blipFill>
          <a:blip r:embed="rId2" cstate="print"/>
          <a:srcRect/>
          <a:stretch>
            <a:fillRect/>
          </a:stretch>
        </p:blipFill>
        <p:spPr bwMode="auto">
          <a:xfrm>
            <a:off x="4712970" y="2362200"/>
            <a:ext cx="4283166" cy="237744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p:txBody>
          <a:bodyPr/>
          <a:lstStyle/>
          <a:p>
            <a:r>
              <a:rPr lang="en-US"/>
              <a:t>R. Todd Lines</a:t>
            </a:r>
          </a:p>
        </p:txBody>
      </p:sp>
      <p:sp>
        <p:nvSpPr>
          <p:cNvPr id="176130" name="Rectangle 2"/>
          <p:cNvSpPr>
            <a:spLocks noGrp="1" noChangeArrowheads="1"/>
          </p:cNvSpPr>
          <p:nvPr>
            <p:ph type="title"/>
          </p:nvPr>
        </p:nvSpPr>
        <p:spPr/>
        <p:txBody>
          <a:bodyPr/>
          <a:lstStyle/>
          <a:p>
            <a:r>
              <a:rPr lang="en-US"/>
              <a:t>Modern Hollow-Core Fibers</a:t>
            </a:r>
          </a:p>
        </p:txBody>
      </p:sp>
      <p:pic>
        <p:nvPicPr>
          <p:cNvPr id="176132" name="Picture 4"/>
          <p:cNvPicPr>
            <a:picLocks noChangeAspect="1" noChangeArrowheads="1"/>
          </p:cNvPicPr>
          <p:nvPr/>
        </p:nvPicPr>
        <p:blipFill>
          <a:blip r:embed="rId2" cstate="print"/>
          <a:srcRect/>
          <a:stretch>
            <a:fillRect/>
          </a:stretch>
        </p:blipFill>
        <p:spPr bwMode="auto">
          <a:xfrm>
            <a:off x="1524000" y="1295400"/>
            <a:ext cx="2528888" cy="2133600"/>
          </a:xfrm>
          <a:prstGeom prst="rect">
            <a:avLst/>
          </a:prstGeom>
          <a:noFill/>
          <a:ln w="9525" algn="ctr">
            <a:noFill/>
            <a:miter lim="800000"/>
            <a:headEnd/>
            <a:tailEnd/>
          </a:ln>
          <a:effectLst/>
        </p:spPr>
      </p:pic>
      <p:pic>
        <p:nvPicPr>
          <p:cNvPr id="176133" name="Picture 5"/>
          <p:cNvPicPr>
            <a:picLocks noGrp="1" noChangeAspect="1" noChangeArrowheads="1"/>
          </p:cNvPicPr>
          <p:nvPr>
            <p:ph type="body" idx="1"/>
          </p:nvPr>
        </p:nvPicPr>
        <p:blipFill>
          <a:blip r:embed="rId3" cstate="print"/>
          <a:srcRect/>
          <a:stretch>
            <a:fillRect/>
          </a:stretch>
        </p:blipFill>
        <p:spPr>
          <a:xfrm>
            <a:off x="4038600" y="1295400"/>
            <a:ext cx="2403475" cy="2133600"/>
          </a:xfrm>
          <a:noFill/>
          <a:ln/>
        </p:spPr>
      </p:pic>
      <p:sp>
        <p:nvSpPr>
          <p:cNvPr id="176137" name="Text Box 9"/>
          <p:cNvSpPr txBox="1">
            <a:spLocks noChangeArrowheads="1"/>
          </p:cNvSpPr>
          <p:nvPr/>
        </p:nvSpPr>
        <p:spPr bwMode="auto">
          <a:xfrm>
            <a:off x="6096000" y="5029200"/>
            <a:ext cx="1714500" cy="1143000"/>
          </a:xfrm>
          <a:prstGeom prst="rect">
            <a:avLst/>
          </a:prstGeom>
          <a:solidFill>
            <a:srgbClr val="FFFFFF"/>
          </a:solidFill>
          <a:ln w="9525">
            <a:noFill/>
            <a:miter lim="800000"/>
            <a:headEnd/>
            <a:tailEnd/>
          </a:ln>
        </p:spPr>
        <p:txBody>
          <a:bodyPr/>
          <a:lstStyle/>
          <a:p>
            <a:endParaRPr lang="en-US" b="0"/>
          </a:p>
        </p:txBody>
      </p:sp>
      <p:sp>
        <p:nvSpPr>
          <p:cNvPr id="176141" name="Text Box 13"/>
          <p:cNvSpPr txBox="1">
            <a:spLocks noChangeArrowheads="1"/>
          </p:cNvSpPr>
          <p:nvPr/>
        </p:nvSpPr>
        <p:spPr bwMode="auto">
          <a:xfrm>
            <a:off x="1600200" y="4667250"/>
            <a:ext cx="2009775" cy="800100"/>
          </a:xfrm>
          <a:prstGeom prst="rect">
            <a:avLst/>
          </a:prstGeom>
          <a:solidFill>
            <a:srgbClr val="FFFFFF"/>
          </a:solidFill>
          <a:ln w="9525">
            <a:noFill/>
            <a:miter lim="800000"/>
            <a:headEnd/>
            <a:tailEnd/>
          </a:ln>
        </p:spPr>
        <p:txBody>
          <a:bodyPr/>
          <a:lstStyle/>
          <a:p>
            <a:pPr lvl="1">
              <a:spcBef>
                <a:spcPts val="850"/>
              </a:spcBef>
            </a:pPr>
            <a:r>
              <a:rPr lang="en-GB" sz="1100" b="0">
                <a:solidFill>
                  <a:srgbClr val="000000"/>
                </a:solidFill>
                <a:latin typeface="Times" charset="0"/>
              </a:rPr>
              <a:t>Figure 2. Solid photonic bandgap fibre with isolated high-index cladding rods and a low-index core.. </a:t>
            </a:r>
            <a:endParaRPr lang="en-US" b="0"/>
          </a:p>
        </p:txBody>
      </p:sp>
      <p:pic>
        <p:nvPicPr>
          <p:cNvPr id="176142" name="Picture 14"/>
          <p:cNvPicPr>
            <a:picLocks noChangeAspect="1" noChangeArrowheads="1"/>
          </p:cNvPicPr>
          <p:nvPr/>
        </p:nvPicPr>
        <p:blipFill>
          <a:blip r:embed="rId4" cstate="print"/>
          <a:srcRect/>
          <a:stretch>
            <a:fillRect/>
          </a:stretch>
        </p:blipFill>
        <p:spPr bwMode="auto">
          <a:xfrm>
            <a:off x="1676400" y="3124200"/>
            <a:ext cx="2133600" cy="1600200"/>
          </a:xfrm>
          <a:prstGeom prst="rect">
            <a:avLst/>
          </a:prstGeom>
          <a:noFill/>
          <a:ln w="9525" algn="ctr">
            <a:noFill/>
            <a:miter lim="800000"/>
            <a:headEnd/>
            <a:tailEnd/>
          </a:ln>
          <a:effectLst/>
        </p:spPr>
      </p:pic>
      <p:pic>
        <p:nvPicPr>
          <p:cNvPr id="1026" name="Picture 2" descr="File:Hollow-core photonic bandgap fiber.jpg"/>
          <p:cNvPicPr>
            <a:picLocks noChangeAspect="1" noChangeArrowheads="1"/>
          </p:cNvPicPr>
          <p:nvPr/>
        </p:nvPicPr>
        <p:blipFill rotWithShape="1">
          <a:blip r:embed="rId5">
            <a:extLst>
              <a:ext uri="{28A0092B-C50C-407E-A947-70E740481C1C}">
                <a14:useLocalDpi xmlns:a14="http://schemas.microsoft.com/office/drawing/2010/main" val="0"/>
              </a:ext>
            </a:extLst>
          </a:blip>
          <a:srcRect t="24474"/>
          <a:stretch/>
        </p:blipFill>
        <p:spPr bwMode="auto">
          <a:xfrm>
            <a:off x="5071383" y="3119242"/>
            <a:ext cx="2766332" cy="27030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9858" y="5685750"/>
            <a:ext cx="4572000" cy="507831"/>
          </a:xfrm>
          <a:prstGeom prst="rect">
            <a:avLst/>
          </a:prstGeom>
        </p:spPr>
        <p:txBody>
          <a:bodyPr>
            <a:spAutoFit/>
          </a:bodyPr>
          <a:lstStyle/>
          <a:p>
            <a:r>
              <a:rPr lang="en-US" sz="900" dirty="0"/>
              <a:t>Solid photonic bandgap </a:t>
            </a:r>
            <a:r>
              <a:rPr lang="en-US" sz="900" dirty="0" err="1"/>
              <a:t>fibre</a:t>
            </a:r>
            <a:r>
              <a:rPr lang="en-US" sz="900" dirty="0"/>
              <a:t> with isolated high-index cladding rods and a low-index core. (J. C. Knight, "Origins and limitations of photonic bandgap guidance in optical </a:t>
            </a:r>
            <a:r>
              <a:rPr lang="en-US" sz="900" dirty="0" err="1"/>
              <a:t>fibres</a:t>
            </a:r>
            <a:r>
              <a:rPr lang="en-US" sz="900" dirty="0"/>
              <a:t>", photon06.org/Microstructured%20photonic%20materials%20Wed%20%2010.15.doc)</a:t>
            </a:r>
          </a:p>
        </p:txBody>
      </p:sp>
      <p:sp>
        <p:nvSpPr>
          <p:cNvPr id="3" name="Rectangle 2"/>
          <p:cNvSpPr/>
          <p:nvPr/>
        </p:nvSpPr>
        <p:spPr>
          <a:xfrm>
            <a:off x="4931229" y="5852050"/>
            <a:ext cx="3973285" cy="430887"/>
          </a:xfrm>
          <a:prstGeom prst="rect">
            <a:avLst/>
          </a:prstGeom>
        </p:spPr>
        <p:txBody>
          <a:bodyPr wrap="square">
            <a:spAutoFit/>
          </a:bodyPr>
          <a:lstStyle/>
          <a:p>
            <a:r>
              <a:rPr lang="en-US" sz="1100" dirty="0"/>
              <a:t>Hollow-Core Fiber (Courtesy Defense Advanced Research Projects Agency (DARPA), image in the public domain)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R. Todd Lines</a:t>
            </a:r>
          </a:p>
        </p:txBody>
      </p:sp>
      <p:sp>
        <p:nvSpPr>
          <p:cNvPr id="182274" name="Rectangle 2"/>
          <p:cNvSpPr>
            <a:spLocks noGrp="1" noChangeArrowheads="1"/>
          </p:cNvSpPr>
          <p:nvPr>
            <p:ph type="title"/>
          </p:nvPr>
        </p:nvSpPr>
        <p:spPr/>
        <p:txBody>
          <a:bodyPr/>
          <a:lstStyle/>
          <a:p>
            <a:r>
              <a:rPr lang="en-US" dirty="0"/>
              <a:t>Example: Fiber Lasers</a:t>
            </a:r>
          </a:p>
        </p:txBody>
      </p:sp>
      <p:sp>
        <p:nvSpPr>
          <p:cNvPr id="182275" name="Rectangle 3"/>
          <p:cNvSpPr>
            <a:spLocks noGrp="1" noChangeArrowheads="1"/>
          </p:cNvSpPr>
          <p:nvPr>
            <p:ph type="body" idx="1"/>
          </p:nvPr>
        </p:nvSpPr>
        <p:spPr>
          <a:xfrm>
            <a:off x="533400" y="2133600"/>
            <a:ext cx="5181600" cy="4525963"/>
          </a:xfrm>
        </p:spPr>
        <p:txBody>
          <a:bodyPr/>
          <a:lstStyle/>
          <a:p>
            <a:pPr>
              <a:lnSpc>
                <a:spcPct val="80000"/>
              </a:lnSpc>
            </a:pPr>
            <a:r>
              <a:rPr lang="en-US" sz="2400" b="1"/>
              <a:t>Main Features:</a:t>
            </a:r>
            <a:endParaRPr lang="en-US" sz="2400"/>
          </a:p>
          <a:p>
            <a:pPr lvl="1">
              <a:lnSpc>
                <a:spcPct val="80000"/>
              </a:lnSpc>
            </a:pPr>
            <a:r>
              <a:rPr lang="en-US" sz="2000"/>
              <a:t>1060 to 1070nm Wavelength Range </a:t>
            </a:r>
          </a:p>
          <a:p>
            <a:pPr lvl="1">
              <a:lnSpc>
                <a:spcPct val="80000"/>
              </a:lnSpc>
            </a:pPr>
            <a:r>
              <a:rPr lang="en-US" sz="2000"/>
              <a:t>Extinction Ratio &amp;gt;20dB </a:t>
            </a:r>
          </a:p>
          <a:p>
            <a:pPr lvl="1">
              <a:lnSpc>
                <a:spcPct val="80000"/>
              </a:lnSpc>
            </a:pPr>
            <a:r>
              <a:rPr lang="en-US" sz="2000"/>
              <a:t>TEMoo (M2&amp;lt;1.1) </a:t>
            </a:r>
          </a:p>
          <a:p>
            <a:pPr lvl="1">
              <a:lnSpc>
                <a:spcPct val="80000"/>
              </a:lnSpc>
            </a:pPr>
            <a:r>
              <a:rPr lang="en-US" sz="2000"/>
              <a:t>Air or Water Cooled Versions </a:t>
            </a:r>
          </a:p>
          <a:p>
            <a:pPr lvl="1">
              <a:lnSpc>
                <a:spcPct val="80000"/>
              </a:lnSpc>
            </a:pPr>
            <a:r>
              <a:rPr lang="en-US" sz="2000"/>
              <a:t>100,000 hours Est. Pump Diode Lifetime </a:t>
            </a:r>
          </a:p>
          <a:p>
            <a:pPr lvl="1">
              <a:lnSpc>
                <a:spcPct val="80000"/>
              </a:lnSpc>
            </a:pPr>
            <a:r>
              <a:rPr lang="en-US" sz="2000"/>
              <a:t>Maintenance Free Operation </a:t>
            </a:r>
          </a:p>
          <a:p>
            <a:pPr lvl="1">
              <a:lnSpc>
                <a:spcPct val="80000"/>
              </a:lnSpc>
            </a:pPr>
            <a:r>
              <a:rPr lang="en-US" sz="2000"/>
              <a:t>Single Mode Fiber Delivery </a:t>
            </a:r>
          </a:p>
          <a:p>
            <a:pPr>
              <a:lnSpc>
                <a:spcPct val="80000"/>
              </a:lnSpc>
            </a:pPr>
            <a:r>
              <a:rPr lang="en-US" sz="2400" b="1"/>
              <a:t>Applications:</a:t>
            </a:r>
            <a:endParaRPr lang="en-US" sz="2400"/>
          </a:p>
          <a:p>
            <a:pPr lvl="1">
              <a:lnSpc>
                <a:spcPct val="80000"/>
              </a:lnSpc>
            </a:pPr>
            <a:r>
              <a:rPr lang="en-US" sz="2000"/>
              <a:t>Materials Processing </a:t>
            </a:r>
          </a:p>
          <a:p>
            <a:pPr lvl="1">
              <a:lnSpc>
                <a:spcPct val="80000"/>
              </a:lnSpc>
            </a:pPr>
            <a:r>
              <a:rPr lang="en-US" sz="2000"/>
              <a:t>SHG </a:t>
            </a:r>
          </a:p>
          <a:p>
            <a:pPr lvl="1">
              <a:lnSpc>
                <a:spcPct val="80000"/>
              </a:lnSpc>
            </a:pPr>
            <a:r>
              <a:rPr lang="en-US" sz="2000"/>
              <a:t>Medical </a:t>
            </a:r>
          </a:p>
          <a:p>
            <a:pPr lvl="1">
              <a:lnSpc>
                <a:spcPct val="80000"/>
              </a:lnSpc>
            </a:pPr>
            <a:r>
              <a:rPr lang="en-US" sz="2000"/>
              <a:t>Scientific </a:t>
            </a:r>
          </a:p>
          <a:p>
            <a:pPr>
              <a:lnSpc>
                <a:spcPct val="80000"/>
              </a:lnSpc>
            </a:pPr>
            <a:endParaRPr lang="en-US" sz="2400"/>
          </a:p>
        </p:txBody>
      </p:sp>
      <p:pic>
        <p:nvPicPr>
          <p:cNvPr id="182276" name="Picture 4" descr="IPG Photonics"/>
          <p:cNvPicPr>
            <a:picLocks noChangeAspect="1" noChangeArrowheads="1"/>
          </p:cNvPicPr>
          <p:nvPr/>
        </p:nvPicPr>
        <p:blipFill>
          <a:blip r:embed="rId2" cstate="print"/>
          <a:srcRect/>
          <a:stretch>
            <a:fillRect/>
          </a:stretch>
        </p:blipFill>
        <p:spPr bwMode="auto">
          <a:xfrm>
            <a:off x="5410200" y="2913063"/>
            <a:ext cx="3505200" cy="2389187"/>
          </a:xfrm>
          <a:prstGeom prst="rect">
            <a:avLst/>
          </a:prstGeom>
          <a:noFill/>
        </p:spPr>
      </p:pic>
      <p:sp>
        <p:nvSpPr>
          <p:cNvPr id="182277" name="Rectangle 5"/>
          <p:cNvSpPr>
            <a:spLocks noChangeArrowheads="1"/>
          </p:cNvSpPr>
          <p:nvPr/>
        </p:nvSpPr>
        <p:spPr bwMode="auto">
          <a:xfrm>
            <a:off x="381000" y="1295400"/>
            <a:ext cx="8382000" cy="549275"/>
          </a:xfrm>
          <a:prstGeom prst="rect">
            <a:avLst/>
          </a:prstGeom>
          <a:noFill/>
          <a:ln w="9525" algn="ctr">
            <a:noFill/>
            <a:miter lim="800000"/>
            <a:headEnd/>
            <a:tailEnd/>
          </a:ln>
          <a:effectLst/>
        </p:spPr>
        <p:txBody>
          <a:bodyPr lIns="0" tIns="0" rIns="0" bIns="0" anchor="ctr">
            <a:spAutoFit/>
          </a:bodyPr>
          <a:lstStyle/>
          <a:p>
            <a:r>
              <a:rPr lang="en-US"/>
              <a:t>IPT Photonics YLR- LP Series: </a:t>
            </a:r>
            <a:r>
              <a:rPr lang="en-US">
                <a:solidFill>
                  <a:srgbClr val="3366FF"/>
                </a:solidFill>
              </a:rPr>
              <a:t>10 to 500W</a:t>
            </a:r>
            <a:r>
              <a:rPr lang="en-US"/>
              <a:t> Single Mode Linearly Polarized Ytterbium Fiber Lasers</a:t>
            </a:r>
            <a:r>
              <a:rPr lang="en-US" b="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r>
              <a:rPr lang="en-US" dirty="0"/>
              <a:t>Question 223.14.8</a:t>
            </a:r>
          </a:p>
        </p:txBody>
      </p:sp>
      <p:sp>
        <p:nvSpPr>
          <p:cNvPr id="172036" name="Rectangle 3"/>
          <p:cNvSpPr>
            <a:spLocks noGrp="1" noChangeArrowheads="1"/>
          </p:cNvSpPr>
          <p:nvPr>
            <p:ph idx="1"/>
          </p:nvPr>
        </p:nvSpPr>
        <p:spPr/>
        <p:txBody>
          <a:bodyPr/>
          <a:lstStyle/>
          <a:p>
            <a:pPr marL="609600" indent="-609600" eaLnBrk="1" hangingPunct="1">
              <a:lnSpc>
                <a:spcPct val="80000"/>
              </a:lnSpc>
              <a:buFontTx/>
              <a:buNone/>
            </a:pPr>
            <a:r>
              <a:rPr lang="en-US" sz="2800"/>
              <a:t>You are fishing and wish to catch a big one. You want to sneak up on the fish. Can the fish see the shore line?</a:t>
            </a:r>
          </a:p>
          <a:p>
            <a:pPr marL="609600" indent="-609600" eaLnBrk="1" hangingPunct="1">
              <a:lnSpc>
                <a:spcPct val="80000"/>
              </a:lnSpc>
              <a:buFontTx/>
              <a:buAutoNum type="alphaLcParenR"/>
            </a:pPr>
            <a:r>
              <a:rPr lang="en-US" sz="2800"/>
              <a:t>It depends on where the fish is relative to you and the angle you subtend from the horizontal</a:t>
            </a:r>
          </a:p>
          <a:p>
            <a:pPr marL="609600" indent="-609600" eaLnBrk="1" hangingPunct="1">
              <a:lnSpc>
                <a:spcPct val="80000"/>
              </a:lnSpc>
              <a:buFontTx/>
              <a:buAutoNum type="alphaLcParenR"/>
            </a:pPr>
            <a:r>
              <a:rPr lang="en-US" sz="2800"/>
              <a:t>No, fish cannot see out of the water due to total internal reflection</a:t>
            </a:r>
          </a:p>
          <a:p>
            <a:pPr marL="609600" indent="-609600" eaLnBrk="1" hangingPunct="1">
              <a:lnSpc>
                <a:spcPct val="80000"/>
              </a:lnSpc>
              <a:buFontTx/>
              <a:buAutoNum type="alphaLcParenR"/>
            </a:pPr>
            <a:r>
              <a:rPr lang="en-US" sz="2800"/>
              <a:t>Fish can see the shore line, but it can see things overhead better.</a:t>
            </a:r>
          </a:p>
          <a:p>
            <a:pPr marL="609600" indent="-609600" eaLnBrk="1" hangingPunct="1">
              <a:lnSpc>
                <a:spcPct val="80000"/>
              </a:lnSpc>
              <a:buFontTx/>
              <a:buAutoNum type="alphaLcParenR"/>
            </a:pPr>
            <a:r>
              <a:rPr lang="en-US" sz="2800"/>
              <a:t>It depends on what color you are wearing. The water causes dispersion</a:t>
            </a:r>
          </a:p>
          <a:p>
            <a:pPr marL="609600" indent="-609600" eaLnBrk="1" hangingPunct="1">
              <a:lnSpc>
                <a:spcPct val="80000"/>
              </a:lnSpc>
              <a:buFontTx/>
              <a:buAutoNum type="alphaLcParenR"/>
            </a:pPr>
            <a:endParaRPr lang="en-US" sz="2800">
              <a:sym typeface="Symbol" pitchFamily="18" charset="2"/>
            </a:endParaRPr>
          </a:p>
          <a:p>
            <a:pPr marL="609600" indent="-609600" eaLnBrk="1" hangingPunct="1">
              <a:lnSpc>
                <a:spcPct val="80000"/>
              </a:lnSpc>
            </a:pPr>
            <a:endParaRPr lang="en-US" sz="2800"/>
          </a:p>
        </p:txBody>
      </p:sp>
      <p:sp>
        <p:nvSpPr>
          <p:cNvPr id="172034" name="Slide Number Placeholder 5"/>
          <p:cNvSpPr>
            <a:spLocks noGrp="1"/>
          </p:cNvSpPr>
          <p:nvPr>
            <p:ph type="sldNum" sz="quarter" idx="12"/>
          </p:nvPr>
        </p:nvSpPr>
        <p:spPr>
          <a:noFill/>
        </p:spPr>
        <p:txBody>
          <a:bodyPr/>
          <a:lstStyle/>
          <a:p>
            <a:fld id="{2301950D-1FCA-47D2-B749-BE7CA0C48BC0}"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33"/>
          <p:cNvGrpSpPr>
            <a:grpSpLocks/>
          </p:cNvGrpSpPr>
          <p:nvPr/>
        </p:nvGrpSpPr>
        <p:grpSpPr bwMode="auto">
          <a:xfrm>
            <a:off x="0" y="0"/>
            <a:ext cx="9144000" cy="6858000"/>
            <a:chOff x="1" y="-2"/>
            <a:chExt cx="9144000" cy="6858001"/>
          </a:xfrm>
        </p:grpSpPr>
        <p:sp>
          <p:nvSpPr>
            <p:cNvPr id="6" name="Oval 5"/>
            <p:cNvSpPr/>
            <p:nvPr/>
          </p:nvSpPr>
          <p:spPr>
            <a:xfrm flipV="1">
              <a:off x="1" y="-2"/>
              <a:ext cx="9144000" cy="6858001"/>
            </a:xfrm>
            <a:prstGeom prst="ellipse">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Oval 6"/>
            <p:cNvSpPr/>
            <p:nvPr/>
          </p:nvSpPr>
          <p:spPr>
            <a:xfrm>
              <a:off x="743904" y="1627321"/>
              <a:ext cx="2681207" cy="2293749"/>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8" name="Group 7"/>
            <p:cNvGrpSpPr>
              <a:grpSpLocks/>
            </p:cNvGrpSpPr>
            <p:nvPr/>
          </p:nvGrpSpPr>
          <p:grpSpPr bwMode="auto">
            <a:xfrm>
              <a:off x="1394813" y="1983784"/>
              <a:ext cx="1363850" cy="2696707"/>
              <a:chOff x="2045756" y="1999283"/>
              <a:chExt cx="1363850" cy="2696707"/>
            </a:xfrm>
          </p:grpSpPr>
          <p:sp>
            <p:nvSpPr>
              <p:cNvPr id="24" name="Flowchart: Terminator 23"/>
              <p:cNvSpPr/>
              <p:nvPr/>
            </p:nvSpPr>
            <p:spPr>
              <a:xfrm rot="5400000">
                <a:off x="2209076" y="3696116"/>
                <a:ext cx="976312" cy="558800"/>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Trapezoid 24"/>
              <p:cNvSpPr/>
              <p:nvPr/>
            </p:nvSpPr>
            <p:spPr>
              <a:xfrm>
                <a:off x="2340044" y="4354135"/>
                <a:ext cx="712788" cy="341312"/>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Double Bracket 25"/>
              <p:cNvSpPr/>
              <p:nvPr/>
            </p:nvSpPr>
            <p:spPr>
              <a:xfrm flipH="1">
                <a:off x="2573407" y="3068260"/>
                <a:ext cx="247650" cy="403225"/>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7" name="Trapezoid 26"/>
              <p:cNvSpPr/>
              <p:nvPr/>
            </p:nvSpPr>
            <p:spPr>
              <a:xfrm>
                <a:off x="2046357" y="1999872"/>
                <a:ext cx="1363662" cy="1301750"/>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9" name="Arc 8"/>
            <p:cNvSpPr/>
            <p:nvPr/>
          </p:nvSpPr>
          <p:spPr>
            <a:xfrm>
              <a:off x="5380039" y="2705098"/>
              <a:ext cx="1614487" cy="1487488"/>
            </a:xfrm>
            <a:prstGeom prst="arc">
              <a:avLst>
                <a:gd name="adj1" fmla="val 19924738"/>
                <a:gd name="adj2" fmla="val 1644328"/>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0" name="Arc 3"/>
            <p:cNvSpPr/>
            <p:nvPr/>
          </p:nvSpPr>
          <p:spPr>
            <a:xfrm>
              <a:off x="6797676" y="2701923"/>
              <a:ext cx="1614488" cy="1485900"/>
            </a:xfrm>
            <a:prstGeom prst="arc">
              <a:avLst>
                <a:gd name="adj1" fmla="val 9126949"/>
                <a:gd name="adj2" fmla="val 12448653"/>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nvGrpSpPr>
            <p:cNvPr id="11" name="Group 7"/>
            <p:cNvGrpSpPr>
              <a:grpSpLocks/>
            </p:cNvGrpSpPr>
            <p:nvPr/>
          </p:nvGrpSpPr>
          <p:grpSpPr bwMode="auto">
            <a:xfrm>
              <a:off x="6802239" y="3090197"/>
              <a:ext cx="192051" cy="722544"/>
              <a:chOff x="4618954" y="2204074"/>
              <a:chExt cx="623443" cy="2452495"/>
            </a:xfrm>
          </p:grpSpPr>
          <p:sp>
            <p:nvSpPr>
              <p:cNvPr id="22" name="Freeform 21"/>
              <p:cNvSpPr/>
              <p:nvPr/>
            </p:nvSpPr>
            <p:spPr>
              <a:xfrm>
                <a:off x="4618954" y="2204074"/>
                <a:ext cx="322418" cy="2448014"/>
              </a:xfrm>
              <a:custGeom>
                <a:avLst/>
                <a:gdLst>
                  <a:gd name="connsiteX0" fmla="*/ 317133 w 322418"/>
                  <a:gd name="connsiteY0" fmla="*/ 0 h 2399639"/>
                  <a:gd name="connsiteX1" fmla="*/ 179708 w 322418"/>
                  <a:gd name="connsiteY1" fmla="*/ 290705 h 2399639"/>
                  <a:gd name="connsiteX2" fmla="*/ 68712 w 322418"/>
                  <a:gd name="connsiteY2" fmla="*/ 618409 h 2399639"/>
                  <a:gd name="connsiteX3" fmla="*/ 10571 w 322418"/>
                  <a:gd name="connsiteY3" fmla="*/ 961970 h 2399639"/>
                  <a:gd name="connsiteX4" fmla="*/ 0 w 322418"/>
                  <a:gd name="connsiteY4" fmla="*/ 1168106 h 2399639"/>
                  <a:gd name="connsiteX5" fmla="*/ 15856 w 322418"/>
                  <a:gd name="connsiteY5" fmla="*/ 1416527 h 2399639"/>
                  <a:gd name="connsiteX6" fmla="*/ 42284 w 322418"/>
                  <a:gd name="connsiteY6" fmla="*/ 1617378 h 2399639"/>
                  <a:gd name="connsiteX7" fmla="*/ 105711 w 322418"/>
                  <a:gd name="connsiteY7" fmla="*/ 1871084 h 2399639"/>
                  <a:gd name="connsiteX8" fmla="*/ 190280 w 322418"/>
                  <a:gd name="connsiteY8" fmla="*/ 2124791 h 2399639"/>
                  <a:gd name="connsiteX9" fmla="*/ 322418 w 322418"/>
                  <a:gd name="connsiteY9" fmla="*/ 2399639 h 23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8" h="2399639">
                    <a:moveTo>
                      <a:pt x="317133" y="0"/>
                    </a:moveTo>
                    <a:lnTo>
                      <a:pt x="179708" y="290705"/>
                    </a:lnTo>
                    <a:lnTo>
                      <a:pt x="68712" y="618409"/>
                    </a:lnTo>
                    <a:lnTo>
                      <a:pt x="10571" y="961970"/>
                    </a:lnTo>
                    <a:lnTo>
                      <a:pt x="0" y="1168106"/>
                    </a:lnTo>
                    <a:lnTo>
                      <a:pt x="15856" y="1416527"/>
                    </a:lnTo>
                    <a:lnTo>
                      <a:pt x="42284" y="1617378"/>
                    </a:lnTo>
                    <a:lnTo>
                      <a:pt x="105711" y="1871084"/>
                    </a:lnTo>
                    <a:lnTo>
                      <a:pt x="190280" y="2124791"/>
                    </a:lnTo>
                    <a:lnTo>
                      <a:pt x="322418" y="2399639"/>
                    </a:lnTo>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3" name="Freeform 5"/>
              <p:cNvSpPr/>
              <p:nvPr/>
            </p:nvSpPr>
            <p:spPr>
              <a:xfrm flipH="1">
                <a:off x="4915559" y="2208555"/>
                <a:ext cx="326838" cy="2448014"/>
              </a:xfrm>
              <a:custGeom>
                <a:avLst/>
                <a:gdLst>
                  <a:gd name="connsiteX0" fmla="*/ 317133 w 322418"/>
                  <a:gd name="connsiteY0" fmla="*/ 0 h 2399639"/>
                  <a:gd name="connsiteX1" fmla="*/ 179708 w 322418"/>
                  <a:gd name="connsiteY1" fmla="*/ 290705 h 2399639"/>
                  <a:gd name="connsiteX2" fmla="*/ 68712 w 322418"/>
                  <a:gd name="connsiteY2" fmla="*/ 618409 h 2399639"/>
                  <a:gd name="connsiteX3" fmla="*/ 10571 w 322418"/>
                  <a:gd name="connsiteY3" fmla="*/ 961970 h 2399639"/>
                  <a:gd name="connsiteX4" fmla="*/ 0 w 322418"/>
                  <a:gd name="connsiteY4" fmla="*/ 1168106 h 2399639"/>
                  <a:gd name="connsiteX5" fmla="*/ 15856 w 322418"/>
                  <a:gd name="connsiteY5" fmla="*/ 1416527 h 2399639"/>
                  <a:gd name="connsiteX6" fmla="*/ 42284 w 322418"/>
                  <a:gd name="connsiteY6" fmla="*/ 1617378 h 2399639"/>
                  <a:gd name="connsiteX7" fmla="*/ 105711 w 322418"/>
                  <a:gd name="connsiteY7" fmla="*/ 1871084 h 2399639"/>
                  <a:gd name="connsiteX8" fmla="*/ 190280 w 322418"/>
                  <a:gd name="connsiteY8" fmla="*/ 2124791 h 2399639"/>
                  <a:gd name="connsiteX9" fmla="*/ 322418 w 322418"/>
                  <a:gd name="connsiteY9" fmla="*/ 2399639 h 23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18" h="2399639">
                    <a:moveTo>
                      <a:pt x="317133" y="0"/>
                    </a:moveTo>
                    <a:lnTo>
                      <a:pt x="179708" y="290705"/>
                    </a:lnTo>
                    <a:lnTo>
                      <a:pt x="68712" y="618409"/>
                    </a:lnTo>
                    <a:lnTo>
                      <a:pt x="10571" y="961970"/>
                    </a:lnTo>
                    <a:lnTo>
                      <a:pt x="0" y="1168106"/>
                    </a:lnTo>
                    <a:lnTo>
                      <a:pt x="15856" y="1416527"/>
                    </a:lnTo>
                    <a:lnTo>
                      <a:pt x="42284" y="1617378"/>
                    </a:lnTo>
                    <a:lnTo>
                      <a:pt x="105711" y="1871084"/>
                    </a:lnTo>
                    <a:lnTo>
                      <a:pt x="190280" y="2124791"/>
                    </a:lnTo>
                    <a:lnTo>
                      <a:pt x="322418" y="2399639"/>
                    </a:lnTo>
                  </a:path>
                </a:pathLst>
              </a:cu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12" name="Parallelogram 11"/>
            <p:cNvSpPr/>
            <p:nvPr/>
          </p:nvSpPr>
          <p:spPr>
            <a:xfrm rot="10800000">
              <a:off x="7302501" y="2743198"/>
              <a:ext cx="757238" cy="1565275"/>
            </a:xfrm>
            <a:prstGeom prst="parallelogram">
              <a:avLst>
                <a:gd name="adj" fmla="val 26319"/>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7359103" y="3298556"/>
              <a:ext cx="638012" cy="669011"/>
            </a:xfrm>
            <a:prstGeom prst="ellipse">
              <a:avLst/>
            </a:prstGeom>
            <a:gradFill flip="none" rotWithShape="1">
              <a:gsLst>
                <a:gs pos="32000">
                  <a:srgbClr val="FFFF00">
                    <a:tint val="66000"/>
                    <a:satMod val="160000"/>
                  </a:srgbClr>
                </a:gs>
                <a:gs pos="50000">
                  <a:srgbClr val="FFFF00">
                    <a:tint val="44500"/>
                    <a:satMod val="160000"/>
                    <a:alpha val="46000"/>
                  </a:srgbClr>
                </a:gs>
                <a:gs pos="100000">
                  <a:srgbClr val="FFFF00">
                    <a:tint val="23500"/>
                    <a:satMod val="160000"/>
                    <a:alpha val="0"/>
                  </a:srgbClr>
                </a:gs>
                <a:gs pos="66000">
                  <a:srgbClr val="FFFF00">
                    <a:tint val="23500"/>
                    <a:satMod val="16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4" name="Group 23"/>
            <p:cNvGrpSpPr>
              <a:grpSpLocks/>
            </p:cNvGrpSpPr>
            <p:nvPr/>
          </p:nvGrpSpPr>
          <p:grpSpPr bwMode="auto">
            <a:xfrm flipV="1">
              <a:off x="7547666" y="3130657"/>
              <a:ext cx="291864" cy="663848"/>
              <a:chOff x="2045756" y="1999283"/>
              <a:chExt cx="1363850" cy="2696707"/>
            </a:xfrm>
          </p:grpSpPr>
          <p:sp>
            <p:nvSpPr>
              <p:cNvPr id="18" name="Flowchart: Terminator 17"/>
              <p:cNvSpPr/>
              <p:nvPr/>
            </p:nvSpPr>
            <p:spPr>
              <a:xfrm rot="5400000">
                <a:off x="2204742" y="3699206"/>
                <a:ext cx="973771" cy="556369"/>
              </a:xfrm>
              <a:prstGeom prst="flowChartTerminator">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Trapezoid 18"/>
              <p:cNvSpPr/>
              <p:nvPr/>
            </p:nvSpPr>
            <p:spPr>
              <a:xfrm>
                <a:off x="2339261" y="4354644"/>
                <a:ext cx="712149" cy="341788"/>
              </a:xfrm>
              <a:prstGeom prst="trapezoid">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Double Bracket 19"/>
              <p:cNvSpPr/>
              <p:nvPr/>
            </p:nvSpPr>
            <p:spPr>
              <a:xfrm flipH="1">
                <a:off x="2569228" y="3071335"/>
                <a:ext cx="252220" cy="399826"/>
              </a:xfrm>
              <a:prstGeom prst="bracketPair">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1" name="Trapezoid 20"/>
              <p:cNvSpPr/>
              <p:nvPr/>
            </p:nvSpPr>
            <p:spPr>
              <a:xfrm>
                <a:off x="2042532" y="2000835"/>
                <a:ext cx="1364953" cy="1302657"/>
              </a:xfrm>
              <a:prstGeom prst="trapezoid">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5" name="TextBox 20"/>
            <p:cNvSpPr txBox="1">
              <a:spLocks noChangeArrowheads="1"/>
            </p:cNvSpPr>
            <p:nvPr/>
          </p:nvSpPr>
          <p:spPr bwMode="auto">
            <a:xfrm>
              <a:off x="1264920" y="4892040"/>
              <a:ext cx="1707390" cy="461665"/>
            </a:xfrm>
            <a:prstGeom prst="rect">
              <a:avLst/>
            </a:prstGeom>
            <a:noFill/>
            <a:ln w="9525">
              <a:noFill/>
              <a:miter lim="800000"/>
              <a:headEnd/>
              <a:tailEnd/>
            </a:ln>
          </p:spPr>
          <p:txBody>
            <a:bodyPr wrap="none">
              <a:spAutoFit/>
            </a:bodyPr>
            <a:lstStyle/>
            <a:p>
              <a:r>
                <a:rPr lang="en-US" sz="2400" i="1"/>
                <a:t>Light Source</a:t>
              </a:r>
            </a:p>
          </p:txBody>
        </p:sp>
        <p:sp>
          <p:nvSpPr>
            <p:cNvPr id="16" name="TextBox 31"/>
            <p:cNvSpPr txBox="1">
              <a:spLocks noChangeArrowheads="1"/>
            </p:cNvSpPr>
            <p:nvPr/>
          </p:nvSpPr>
          <p:spPr bwMode="auto">
            <a:xfrm>
              <a:off x="7147560" y="4450080"/>
              <a:ext cx="970137" cy="461665"/>
            </a:xfrm>
            <a:prstGeom prst="rect">
              <a:avLst/>
            </a:prstGeom>
            <a:noFill/>
            <a:ln w="9525">
              <a:noFill/>
              <a:miter lim="800000"/>
              <a:headEnd/>
              <a:tailEnd/>
            </a:ln>
          </p:spPr>
          <p:txBody>
            <a:bodyPr wrap="none">
              <a:spAutoFit/>
            </a:bodyPr>
            <a:lstStyle/>
            <a:p>
              <a:r>
                <a:rPr lang="en-US" sz="2400" i="1"/>
                <a:t>Image</a:t>
              </a:r>
            </a:p>
          </p:txBody>
        </p:sp>
        <p:sp>
          <p:nvSpPr>
            <p:cNvPr id="17" name="TextBox 32"/>
            <p:cNvSpPr txBox="1">
              <a:spLocks noChangeArrowheads="1"/>
            </p:cNvSpPr>
            <p:nvPr/>
          </p:nvSpPr>
          <p:spPr bwMode="auto">
            <a:xfrm>
              <a:off x="6217920" y="2484120"/>
              <a:ext cx="740908" cy="461665"/>
            </a:xfrm>
            <a:prstGeom prst="rect">
              <a:avLst/>
            </a:prstGeom>
            <a:noFill/>
            <a:ln w="9525">
              <a:noFill/>
              <a:miter lim="800000"/>
              <a:headEnd/>
              <a:tailEnd/>
            </a:ln>
          </p:spPr>
          <p:txBody>
            <a:bodyPr wrap="none">
              <a:spAutoFit/>
            </a:bodyPr>
            <a:lstStyle/>
            <a:p>
              <a:r>
                <a:rPr lang="en-US" sz="2400" i="1"/>
                <a:t>Lens</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val 27"/>
          <p:cNvSpPr/>
          <p:nvPr/>
        </p:nvSpPr>
        <p:spPr>
          <a:xfrm>
            <a:off x="6410038" y="886691"/>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51"/>
          <p:cNvSpPr>
            <a:spLocks/>
          </p:cNvSpPr>
          <p:nvPr/>
        </p:nvSpPr>
        <p:spPr bwMode="auto">
          <a:xfrm>
            <a:off x="6400799" y="1108364"/>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30" name="Group 43"/>
          <p:cNvGrpSpPr/>
          <p:nvPr/>
        </p:nvGrpSpPr>
        <p:grpSpPr>
          <a:xfrm flipV="1">
            <a:off x="3052616" y="1605705"/>
            <a:ext cx="4491183" cy="211459"/>
            <a:chOff x="3057235" y="1364423"/>
            <a:chExt cx="4488716" cy="224959"/>
          </a:xfrm>
        </p:grpSpPr>
        <p:cxnSp>
          <p:nvCxnSpPr>
            <p:cNvPr id="31" name="Straight Connector 30"/>
            <p:cNvCxnSpPr>
              <a:endCxn id="29" idx="6"/>
            </p:cNvCxnSpPr>
            <p:nvPr/>
          </p:nvCxnSpPr>
          <p:spPr>
            <a:xfrm flipV="1">
              <a:off x="3057235" y="1364423"/>
              <a:ext cx="3378653" cy="22322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3" idx="2"/>
            </p:cNvCxnSpPr>
            <p:nvPr/>
          </p:nvCxnSpPr>
          <p:spPr>
            <a:xfrm flipH="1" flipV="1">
              <a:off x="6689174" y="1412845"/>
              <a:ext cx="856777" cy="1765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421608" y="1369484"/>
              <a:ext cx="281844" cy="534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oup 8"/>
          <p:cNvGrpSpPr/>
          <p:nvPr/>
        </p:nvGrpSpPr>
        <p:grpSpPr>
          <a:xfrm flipH="1">
            <a:off x="2142835" y="1422401"/>
            <a:ext cx="914400" cy="378690"/>
            <a:chOff x="1653309" y="1182255"/>
            <a:chExt cx="914400" cy="508000"/>
          </a:xfrm>
        </p:grpSpPr>
        <p:sp>
          <p:nvSpPr>
            <p:cNvPr id="35" name="Oval 34"/>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2"/>
          <p:cNvGrpSpPr/>
          <p:nvPr/>
        </p:nvGrpSpPr>
        <p:grpSpPr>
          <a:xfrm>
            <a:off x="3057236" y="1347788"/>
            <a:ext cx="4486563" cy="257915"/>
            <a:chOff x="3057236" y="1347845"/>
            <a:chExt cx="4491495" cy="262678"/>
          </a:xfrm>
        </p:grpSpPr>
        <p:cxnSp>
          <p:nvCxnSpPr>
            <p:cNvPr id="42" name="Straight Connector 41"/>
            <p:cNvCxnSpPr>
              <a:stCxn id="40" idx="2"/>
            </p:cNvCxnSpPr>
            <p:nvPr/>
          </p:nvCxnSpPr>
          <p:spPr>
            <a:xfrm flipV="1">
              <a:off x="3057236" y="1347845"/>
              <a:ext cx="3390151" cy="2442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03" idx="2"/>
              <a:endCxn id="29" idx="13"/>
            </p:cNvCxnSpPr>
            <p:nvPr/>
          </p:nvCxnSpPr>
          <p:spPr>
            <a:xfrm flipH="1" flipV="1">
              <a:off x="6700363" y="1396655"/>
              <a:ext cx="848368" cy="2138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452154" y="1352692"/>
              <a:ext cx="236871" cy="386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p:cNvCxnSpPr/>
          <p:nvPr/>
        </p:nvCxnSpPr>
        <p:spPr>
          <a:xfrm>
            <a:off x="3057236" y="2503055"/>
            <a:ext cx="3352800"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107706" y="2318322"/>
            <a:ext cx="306494" cy="369332"/>
          </a:xfrm>
          <a:prstGeom prst="rect">
            <a:avLst/>
          </a:prstGeom>
          <a:solidFill>
            <a:schemeClr val="bg1"/>
          </a:solidFill>
        </p:spPr>
        <p:txBody>
          <a:bodyPr wrap="none" rtlCol="0">
            <a:spAutoFit/>
          </a:bodyPr>
          <a:lstStyle/>
          <a:p>
            <a:r>
              <a:rPr lang="en-US" dirty="0"/>
              <a:t>d</a:t>
            </a:r>
          </a:p>
        </p:txBody>
      </p:sp>
      <p:sp>
        <p:nvSpPr>
          <p:cNvPr id="47" name="TextBox 46"/>
          <p:cNvSpPr txBox="1"/>
          <p:nvPr/>
        </p:nvSpPr>
        <p:spPr>
          <a:xfrm>
            <a:off x="8054108" y="1136073"/>
            <a:ext cx="598049" cy="369332"/>
          </a:xfrm>
          <a:prstGeom prst="rect">
            <a:avLst/>
          </a:prstGeom>
          <a:noFill/>
        </p:spPr>
        <p:txBody>
          <a:bodyPr wrap="none" rtlCol="0">
            <a:spAutoFit/>
          </a:bodyPr>
          <a:lstStyle/>
          <a:p>
            <a:r>
              <a:rPr lang="en-US" dirty="0"/>
              <a:t>Eyes</a:t>
            </a:r>
          </a:p>
        </p:txBody>
      </p:sp>
      <p:sp>
        <p:nvSpPr>
          <p:cNvPr id="48" name="Freeform 47"/>
          <p:cNvSpPr/>
          <p:nvPr/>
        </p:nvSpPr>
        <p:spPr>
          <a:xfrm>
            <a:off x="7693891" y="1505527"/>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p:cNvSpPr txBox="1"/>
          <p:nvPr/>
        </p:nvSpPr>
        <p:spPr>
          <a:xfrm>
            <a:off x="448494" y="912130"/>
            <a:ext cx="1767663" cy="369332"/>
          </a:xfrm>
          <a:prstGeom prst="rect">
            <a:avLst/>
          </a:prstGeom>
          <a:noFill/>
        </p:spPr>
        <p:txBody>
          <a:bodyPr wrap="none" rtlCol="0">
            <a:spAutoFit/>
          </a:bodyPr>
          <a:lstStyle/>
          <a:p>
            <a:r>
              <a:rPr lang="en-US" dirty="0"/>
              <a:t>Fish out of water</a:t>
            </a:r>
          </a:p>
        </p:txBody>
      </p:sp>
      <p:sp>
        <p:nvSpPr>
          <p:cNvPr id="50" name="TextBox 49"/>
          <p:cNvSpPr txBox="1"/>
          <p:nvPr/>
        </p:nvSpPr>
        <p:spPr>
          <a:xfrm>
            <a:off x="3583709" y="960581"/>
            <a:ext cx="2142534" cy="369332"/>
          </a:xfrm>
          <a:prstGeom prst="rect">
            <a:avLst/>
          </a:prstGeom>
          <a:noFill/>
        </p:spPr>
        <p:txBody>
          <a:bodyPr wrap="square" rtlCol="0">
            <a:spAutoFit/>
          </a:bodyPr>
          <a:lstStyle/>
          <a:p>
            <a:r>
              <a:rPr lang="en-US" dirty="0"/>
              <a:t>Rays from fish head</a:t>
            </a:r>
          </a:p>
        </p:txBody>
      </p:sp>
      <p:sp>
        <p:nvSpPr>
          <p:cNvPr id="51" name="Freeform 50"/>
          <p:cNvSpPr/>
          <p:nvPr/>
        </p:nvSpPr>
        <p:spPr>
          <a:xfrm>
            <a:off x="4165600" y="1357745"/>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4197927" y="1362363"/>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Oval 52"/>
          <p:cNvSpPr/>
          <p:nvPr/>
        </p:nvSpPr>
        <p:spPr>
          <a:xfrm>
            <a:off x="6547448" y="3572429"/>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1"/>
          <p:cNvSpPr>
            <a:spLocks/>
          </p:cNvSpPr>
          <p:nvPr/>
        </p:nvSpPr>
        <p:spPr bwMode="auto">
          <a:xfrm>
            <a:off x="6538209" y="3794102"/>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59" name="Group 8"/>
          <p:cNvGrpSpPr/>
          <p:nvPr/>
        </p:nvGrpSpPr>
        <p:grpSpPr>
          <a:xfrm flipH="1">
            <a:off x="2280245" y="4108139"/>
            <a:ext cx="914400" cy="378690"/>
            <a:chOff x="1653309" y="1182255"/>
            <a:chExt cx="914400" cy="508000"/>
          </a:xfrm>
        </p:grpSpPr>
        <p:sp>
          <p:nvSpPr>
            <p:cNvPr id="60" name="Oval 59"/>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p:cNvSpPr txBox="1"/>
          <p:nvPr/>
        </p:nvSpPr>
        <p:spPr>
          <a:xfrm>
            <a:off x="3076542" y="3526398"/>
            <a:ext cx="1856509" cy="369332"/>
          </a:xfrm>
          <a:prstGeom prst="rect">
            <a:avLst/>
          </a:prstGeom>
          <a:noFill/>
        </p:spPr>
        <p:txBody>
          <a:bodyPr wrap="square" rtlCol="0">
            <a:spAutoFit/>
          </a:bodyPr>
          <a:lstStyle/>
          <a:p>
            <a:r>
              <a:rPr lang="en-US" dirty="0"/>
              <a:t>Rays from fish tail</a:t>
            </a:r>
          </a:p>
        </p:txBody>
      </p:sp>
      <p:sp>
        <p:nvSpPr>
          <p:cNvPr id="76" name="Freeform 75"/>
          <p:cNvSpPr/>
          <p:nvPr/>
        </p:nvSpPr>
        <p:spPr>
          <a:xfrm>
            <a:off x="4303010" y="3863603"/>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Freeform 76"/>
          <p:cNvSpPr/>
          <p:nvPr/>
        </p:nvSpPr>
        <p:spPr>
          <a:xfrm>
            <a:off x="4335337" y="3868221"/>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8" name="Group 42"/>
          <p:cNvGrpSpPr/>
          <p:nvPr/>
        </p:nvGrpSpPr>
        <p:grpSpPr>
          <a:xfrm>
            <a:off x="2280245" y="3986882"/>
            <a:ext cx="5458819" cy="508918"/>
            <a:chOff x="3008756" y="1433631"/>
            <a:chExt cx="4582755" cy="496128"/>
          </a:xfrm>
        </p:grpSpPr>
        <p:cxnSp>
          <p:nvCxnSpPr>
            <p:cNvPr id="79" name="Straight Connector 78"/>
            <p:cNvCxnSpPr>
              <a:stCxn id="61" idx="2"/>
            </p:cNvCxnSpPr>
            <p:nvPr/>
          </p:nvCxnSpPr>
          <p:spPr>
            <a:xfrm flipV="1">
              <a:off x="3008756" y="1435470"/>
              <a:ext cx="3596364" cy="1163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6829855" y="1486370"/>
              <a:ext cx="761656" cy="4433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593433" y="1433631"/>
              <a:ext cx="242420" cy="527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5" name="Straight Connector 84"/>
          <p:cNvCxnSpPr>
            <a:endCxn id="54" idx="7"/>
          </p:cNvCxnSpPr>
          <p:nvPr/>
        </p:nvCxnSpPr>
        <p:spPr>
          <a:xfrm>
            <a:off x="2304058" y="4108139"/>
            <a:ext cx="4335751" cy="5589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17" idx="2"/>
          </p:cNvCxnSpPr>
          <p:nvPr/>
        </p:nvCxnSpPr>
        <p:spPr>
          <a:xfrm flipH="1">
            <a:off x="6769895" y="4504316"/>
            <a:ext cx="971374" cy="1367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6631496" y="4643438"/>
            <a:ext cx="140779" cy="223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7" name="Group 8"/>
          <p:cNvGrpSpPr/>
          <p:nvPr/>
        </p:nvGrpSpPr>
        <p:grpSpPr>
          <a:xfrm flipV="1">
            <a:off x="7543799" y="1392264"/>
            <a:ext cx="67476" cy="378690"/>
            <a:chOff x="1653309" y="1182255"/>
            <a:chExt cx="914400" cy="508000"/>
          </a:xfrm>
        </p:grpSpPr>
        <p:sp>
          <p:nvSpPr>
            <p:cNvPr id="98" name="Oval 97"/>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100"/>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01"/>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Freeform 110"/>
          <p:cNvSpPr/>
          <p:nvPr/>
        </p:nvSpPr>
        <p:spPr>
          <a:xfrm>
            <a:off x="7683898" y="1495534"/>
            <a:ext cx="517236" cy="2237017"/>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Freeform 111"/>
          <p:cNvSpPr/>
          <p:nvPr/>
        </p:nvSpPr>
        <p:spPr>
          <a:xfrm flipH="1">
            <a:off x="1449785" y="1272945"/>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Freeform 112"/>
          <p:cNvSpPr/>
          <p:nvPr/>
        </p:nvSpPr>
        <p:spPr>
          <a:xfrm flipH="1">
            <a:off x="1445490" y="1258190"/>
            <a:ext cx="517236" cy="2237017"/>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5" name="Group 8"/>
          <p:cNvGrpSpPr/>
          <p:nvPr/>
        </p:nvGrpSpPr>
        <p:grpSpPr>
          <a:xfrm flipV="1">
            <a:off x="7648574" y="4125626"/>
            <a:ext cx="92695" cy="378690"/>
            <a:chOff x="1653309" y="1182255"/>
            <a:chExt cx="914400" cy="508000"/>
          </a:xfrm>
        </p:grpSpPr>
        <p:sp>
          <p:nvSpPr>
            <p:cNvPr id="116" name="Oval 115"/>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6410038" y="886691"/>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51"/>
          <p:cNvSpPr>
            <a:spLocks/>
          </p:cNvSpPr>
          <p:nvPr/>
        </p:nvSpPr>
        <p:spPr bwMode="auto">
          <a:xfrm>
            <a:off x="6400799" y="1108364"/>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9" name="Group 43"/>
          <p:cNvGrpSpPr/>
          <p:nvPr/>
        </p:nvGrpSpPr>
        <p:grpSpPr>
          <a:xfrm flipV="1">
            <a:off x="3052616" y="1588657"/>
            <a:ext cx="4567385" cy="254212"/>
            <a:chOff x="3057235" y="1337083"/>
            <a:chExt cx="4564876" cy="270443"/>
          </a:xfrm>
        </p:grpSpPr>
        <p:cxnSp>
          <p:nvCxnSpPr>
            <p:cNvPr id="45" name="Straight Connector 44"/>
            <p:cNvCxnSpPr/>
            <p:nvPr/>
          </p:nvCxnSpPr>
          <p:spPr>
            <a:xfrm flipV="1">
              <a:off x="3057235" y="1337083"/>
              <a:ext cx="3442879" cy="250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0" idx="6"/>
            </p:cNvCxnSpPr>
            <p:nvPr/>
          </p:nvCxnSpPr>
          <p:spPr>
            <a:xfrm flipH="1" flipV="1">
              <a:off x="6591596" y="1359994"/>
              <a:ext cx="1030515" cy="2475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500114" y="1337083"/>
              <a:ext cx="103092" cy="154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895927" y="2983345"/>
            <a:ext cx="3648364" cy="287251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8"/>
          <p:cNvGrpSpPr/>
          <p:nvPr/>
        </p:nvGrpSpPr>
        <p:grpSpPr>
          <a:xfrm flipH="1">
            <a:off x="2142835" y="1422401"/>
            <a:ext cx="914400" cy="378690"/>
            <a:chOff x="1653309" y="1182255"/>
            <a:chExt cx="914400" cy="508000"/>
          </a:xfrm>
        </p:grpSpPr>
        <p:sp>
          <p:nvSpPr>
            <p:cNvPr id="3" name="Oval 2"/>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42"/>
          <p:cNvGrpSpPr/>
          <p:nvPr/>
        </p:nvGrpSpPr>
        <p:grpSpPr>
          <a:xfrm>
            <a:off x="3057235" y="1340838"/>
            <a:ext cx="4562766" cy="247818"/>
            <a:chOff x="3057235" y="1340762"/>
            <a:chExt cx="4567782" cy="252394"/>
          </a:xfrm>
        </p:grpSpPr>
        <p:cxnSp>
          <p:nvCxnSpPr>
            <p:cNvPr id="13" name="Straight Connector 12"/>
            <p:cNvCxnSpPr>
              <a:stCxn id="8" idx="2"/>
            </p:cNvCxnSpPr>
            <p:nvPr/>
          </p:nvCxnSpPr>
          <p:spPr>
            <a:xfrm flipV="1">
              <a:off x="3057235" y="1349631"/>
              <a:ext cx="3450355" cy="2425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p:cNvCxnSpPr>
            <p:nvPr/>
          </p:nvCxnSpPr>
          <p:spPr>
            <a:xfrm flipH="1" flipV="1">
              <a:off x="6591580" y="1340762"/>
              <a:ext cx="1033437" cy="2523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507590" y="1349631"/>
              <a:ext cx="95616" cy="29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p:nvPr/>
        </p:nvCxnSpPr>
        <p:spPr>
          <a:xfrm>
            <a:off x="3057236" y="2503055"/>
            <a:ext cx="3352800"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107706" y="2318322"/>
            <a:ext cx="306494" cy="369332"/>
          </a:xfrm>
          <a:prstGeom prst="rect">
            <a:avLst/>
          </a:prstGeom>
          <a:solidFill>
            <a:schemeClr val="bg1"/>
          </a:solidFill>
        </p:spPr>
        <p:txBody>
          <a:bodyPr wrap="none" rtlCol="0">
            <a:spAutoFit/>
          </a:bodyPr>
          <a:lstStyle/>
          <a:p>
            <a:r>
              <a:rPr lang="en-US" dirty="0"/>
              <a:t>d</a:t>
            </a:r>
          </a:p>
        </p:txBody>
      </p:sp>
      <p:sp>
        <p:nvSpPr>
          <p:cNvPr id="106" name="Oval 105"/>
          <p:cNvSpPr/>
          <p:nvPr/>
        </p:nvSpPr>
        <p:spPr>
          <a:xfrm>
            <a:off x="6405420" y="3616036"/>
            <a:ext cx="1209963" cy="140392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51"/>
          <p:cNvSpPr>
            <a:spLocks/>
          </p:cNvSpPr>
          <p:nvPr/>
        </p:nvSpPr>
        <p:spPr bwMode="auto">
          <a:xfrm>
            <a:off x="6396181" y="3837709"/>
            <a:ext cx="314037" cy="960581"/>
          </a:xfrm>
          <a:custGeom>
            <a:avLst/>
            <a:gdLst>
              <a:gd name="T0" fmla="*/ 105 w 204"/>
              <a:gd name="T1" fmla="*/ 0 h 1053"/>
              <a:gd name="T2" fmla="*/ 66 w 204"/>
              <a:gd name="T3" fmla="*/ 102 h 1053"/>
              <a:gd name="T4" fmla="*/ 36 w 204"/>
              <a:gd name="T5" fmla="*/ 210 h 1053"/>
              <a:gd name="T6" fmla="*/ 15 w 204"/>
              <a:gd name="T7" fmla="*/ 339 h 1053"/>
              <a:gd name="T8" fmla="*/ 0 w 204"/>
              <a:gd name="T9" fmla="*/ 513 h 1053"/>
              <a:gd name="T10" fmla="*/ 3 w 204"/>
              <a:gd name="T11" fmla="*/ 618 h 1053"/>
              <a:gd name="T12" fmla="*/ 21 w 204"/>
              <a:gd name="T13" fmla="*/ 777 h 1053"/>
              <a:gd name="T14" fmla="*/ 66 w 204"/>
              <a:gd name="T15" fmla="*/ 957 h 1053"/>
              <a:gd name="T16" fmla="*/ 102 w 204"/>
              <a:gd name="T17" fmla="*/ 1053 h 1053"/>
              <a:gd name="T18" fmla="*/ 126 w 204"/>
              <a:gd name="T19" fmla="*/ 999 h 1053"/>
              <a:gd name="T20" fmla="*/ 174 w 204"/>
              <a:gd name="T21" fmla="*/ 834 h 1053"/>
              <a:gd name="T22" fmla="*/ 204 w 204"/>
              <a:gd name="T23" fmla="*/ 621 h 1053"/>
              <a:gd name="T24" fmla="*/ 204 w 204"/>
              <a:gd name="T25" fmla="*/ 480 h 1053"/>
              <a:gd name="T26" fmla="*/ 192 w 204"/>
              <a:gd name="T27" fmla="*/ 315 h 1053"/>
              <a:gd name="T28" fmla="*/ 165 w 204"/>
              <a:gd name="T29" fmla="*/ 180 h 1053"/>
              <a:gd name="T30" fmla="*/ 135 w 204"/>
              <a:gd name="T31" fmla="*/ 69 h 1053"/>
              <a:gd name="T32" fmla="*/ 105 w 204"/>
              <a:gd name="T33" fmla="*/ 0 h 10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
              <a:gd name="T52" fmla="*/ 0 h 1053"/>
              <a:gd name="T53" fmla="*/ 204 w 204"/>
              <a:gd name="T54" fmla="*/ 1053 h 10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 h="1053">
                <a:moveTo>
                  <a:pt x="105" y="0"/>
                </a:moveTo>
                <a:lnTo>
                  <a:pt x="66" y="102"/>
                </a:lnTo>
                <a:lnTo>
                  <a:pt x="36" y="210"/>
                </a:lnTo>
                <a:lnTo>
                  <a:pt x="15" y="339"/>
                </a:lnTo>
                <a:lnTo>
                  <a:pt x="0" y="513"/>
                </a:lnTo>
                <a:lnTo>
                  <a:pt x="3" y="618"/>
                </a:lnTo>
                <a:lnTo>
                  <a:pt x="21" y="777"/>
                </a:lnTo>
                <a:lnTo>
                  <a:pt x="66" y="957"/>
                </a:lnTo>
                <a:lnTo>
                  <a:pt x="102" y="1053"/>
                </a:lnTo>
                <a:lnTo>
                  <a:pt x="126" y="999"/>
                </a:lnTo>
                <a:lnTo>
                  <a:pt x="174" y="834"/>
                </a:lnTo>
                <a:lnTo>
                  <a:pt x="204" y="621"/>
                </a:lnTo>
                <a:lnTo>
                  <a:pt x="204" y="480"/>
                </a:lnTo>
                <a:lnTo>
                  <a:pt x="192" y="315"/>
                </a:lnTo>
                <a:lnTo>
                  <a:pt x="165" y="180"/>
                </a:lnTo>
                <a:lnTo>
                  <a:pt x="135" y="69"/>
                </a:lnTo>
                <a:lnTo>
                  <a:pt x="105" y="0"/>
                </a:lnTo>
                <a:close/>
              </a:path>
            </a:pathLst>
          </a:custGeom>
          <a:solidFill>
            <a:schemeClr val="accent1">
              <a:lumMod val="20000"/>
              <a:lumOff val="80000"/>
            </a:schemeClr>
          </a:solidFill>
          <a:ln w="9525">
            <a:solidFill>
              <a:schemeClr val="tx1"/>
            </a:solidFill>
            <a:miter lim="800000"/>
            <a:headEnd/>
            <a:tailEnd/>
          </a:ln>
        </p:spPr>
        <p:txBody>
          <a:bodyPr wrap="none" anchor="ctr"/>
          <a:lstStyle/>
          <a:p>
            <a:endParaRPr lang="en-US"/>
          </a:p>
        </p:txBody>
      </p:sp>
      <p:grpSp>
        <p:nvGrpSpPr>
          <p:cNvPr id="14" name="Group 111"/>
          <p:cNvGrpSpPr/>
          <p:nvPr/>
        </p:nvGrpSpPr>
        <p:grpSpPr>
          <a:xfrm flipH="1">
            <a:off x="2138217" y="4151746"/>
            <a:ext cx="914400" cy="378690"/>
            <a:chOff x="1653309" y="1182255"/>
            <a:chExt cx="914400" cy="508000"/>
          </a:xfrm>
        </p:grpSpPr>
        <p:sp>
          <p:nvSpPr>
            <p:cNvPr id="113" name="Oval 112"/>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4" name="Straight Connector 133"/>
          <p:cNvCxnSpPr>
            <a:endCxn id="107" idx="1"/>
          </p:cNvCxnSpPr>
          <p:nvPr/>
        </p:nvCxnSpPr>
        <p:spPr>
          <a:xfrm flipV="1">
            <a:off x="4090988" y="3930757"/>
            <a:ext cx="2406793" cy="384068"/>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5" name="Group 145"/>
          <p:cNvGrpSpPr/>
          <p:nvPr/>
        </p:nvGrpSpPr>
        <p:grpSpPr>
          <a:xfrm>
            <a:off x="4544291" y="3926139"/>
            <a:ext cx="3054423" cy="382336"/>
            <a:chOff x="4544291" y="3926139"/>
            <a:chExt cx="3054423" cy="382336"/>
          </a:xfrm>
        </p:grpSpPr>
        <p:cxnSp>
          <p:nvCxnSpPr>
            <p:cNvPr id="136" name="Straight Connector 135"/>
            <p:cNvCxnSpPr/>
            <p:nvPr/>
          </p:nvCxnSpPr>
          <p:spPr>
            <a:xfrm>
              <a:off x="6627019" y="3950494"/>
              <a:ext cx="971695" cy="3579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4544291" y="3926139"/>
              <a:ext cx="1958108" cy="322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7" idx="1"/>
            </p:cNvCxnSpPr>
            <p:nvPr/>
          </p:nvCxnSpPr>
          <p:spPr>
            <a:xfrm>
              <a:off x="6497781" y="3930757"/>
              <a:ext cx="141144" cy="24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47" name="Straight Connector 146"/>
          <p:cNvCxnSpPr/>
          <p:nvPr/>
        </p:nvCxnSpPr>
        <p:spPr>
          <a:xfrm>
            <a:off x="4095750" y="4319588"/>
            <a:ext cx="2397419" cy="3863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nvGrpSpPr>
          <p:cNvPr id="17" name="Group 147"/>
          <p:cNvGrpSpPr/>
          <p:nvPr/>
        </p:nvGrpSpPr>
        <p:grpSpPr>
          <a:xfrm flipV="1">
            <a:off x="4539679" y="4327911"/>
            <a:ext cx="3054423" cy="382336"/>
            <a:chOff x="4544291" y="3926139"/>
            <a:chExt cx="3054423" cy="382336"/>
          </a:xfrm>
        </p:grpSpPr>
        <p:cxnSp>
          <p:nvCxnSpPr>
            <p:cNvPr id="149" name="Straight Connector 148"/>
            <p:cNvCxnSpPr/>
            <p:nvPr/>
          </p:nvCxnSpPr>
          <p:spPr>
            <a:xfrm>
              <a:off x="6627019" y="3950494"/>
              <a:ext cx="971695" cy="3579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4544291" y="3926139"/>
              <a:ext cx="1958108" cy="322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6497781" y="3930757"/>
              <a:ext cx="141144" cy="244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53"/>
          <p:cNvGrpSpPr/>
          <p:nvPr/>
        </p:nvGrpSpPr>
        <p:grpSpPr>
          <a:xfrm flipH="1">
            <a:off x="3181205" y="4161271"/>
            <a:ext cx="914400" cy="378690"/>
            <a:chOff x="1653309" y="1182255"/>
            <a:chExt cx="914400" cy="508000"/>
          </a:xfrm>
          <a:solidFill>
            <a:srgbClr val="FFC000">
              <a:alpha val="34000"/>
            </a:srgbClr>
          </a:solidFill>
        </p:grpSpPr>
        <p:sp>
          <p:nvSpPr>
            <p:cNvPr id="155" name="Oval 154"/>
            <p:cNvSpPr/>
            <p:nvPr/>
          </p:nvSpPr>
          <p:spPr>
            <a:xfrm>
              <a:off x="1662545" y="1191491"/>
              <a:ext cx="544946" cy="3971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15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1653309" y="1311564"/>
              <a:ext cx="258618" cy="1847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2" name="Straight Connector 161"/>
          <p:cNvCxnSpPr>
            <a:stCxn id="118" idx="2"/>
          </p:cNvCxnSpPr>
          <p:nvPr/>
        </p:nvCxnSpPr>
        <p:spPr>
          <a:xfrm flipV="1">
            <a:off x="3052617" y="4248150"/>
            <a:ext cx="1500333" cy="68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18" idx="2"/>
          </p:cNvCxnSpPr>
          <p:nvPr/>
        </p:nvCxnSpPr>
        <p:spPr>
          <a:xfrm>
            <a:off x="3052617" y="4316993"/>
            <a:ext cx="1486046" cy="740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133273" y="5426360"/>
            <a:ext cx="2304472" cy="1385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5103090" y="5241631"/>
            <a:ext cx="438728" cy="369332"/>
          </a:xfrm>
          <a:prstGeom prst="rect">
            <a:avLst/>
          </a:prstGeom>
          <a:solidFill>
            <a:schemeClr val="bg1"/>
          </a:solidFill>
        </p:spPr>
        <p:txBody>
          <a:bodyPr wrap="square" rtlCol="0">
            <a:spAutoFit/>
          </a:bodyPr>
          <a:lstStyle/>
          <a:p>
            <a:r>
              <a:rPr lang="en-US" dirty="0"/>
              <a:t>d’</a:t>
            </a:r>
          </a:p>
        </p:txBody>
      </p:sp>
      <p:sp>
        <p:nvSpPr>
          <p:cNvPr id="171" name="TextBox 170"/>
          <p:cNvSpPr txBox="1"/>
          <p:nvPr/>
        </p:nvSpPr>
        <p:spPr>
          <a:xfrm>
            <a:off x="8054108" y="1136073"/>
            <a:ext cx="598049" cy="369332"/>
          </a:xfrm>
          <a:prstGeom prst="rect">
            <a:avLst/>
          </a:prstGeom>
          <a:noFill/>
        </p:spPr>
        <p:txBody>
          <a:bodyPr wrap="none" rtlCol="0">
            <a:spAutoFit/>
          </a:bodyPr>
          <a:lstStyle/>
          <a:p>
            <a:r>
              <a:rPr lang="en-US" dirty="0"/>
              <a:t>Eyes</a:t>
            </a:r>
          </a:p>
        </p:txBody>
      </p:sp>
      <p:sp>
        <p:nvSpPr>
          <p:cNvPr id="172" name="Freeform 171"/>
          <p:cNvSpPr/>
          <p:nvPr/>
        </p:nvSpPr>
        <p:spPr>
          <a:xfrm>
            <a:off x="7693891" y="1505527"/>
            <a:ext cx="517236" cy="369455"/>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Freeform 172"/>
          <p:cNvSpPr/>
          <p:nvPr/>
        </p:nvSpPr>
        <p:spPr>
          <a:xfrm>
            <a:off x="7703127" y="1505527"/>
            <a:ext cx="498764" cy="2586182"/>
          </a:xfrm>
          <a:custGeom>
            <a:avLst/>
            <a:gdLst>
              <a:gd name="connsiteX0" fmla="*/ 517236 w 517236"/>
              <a:gd name="connsiteY0" fmla="*/ 0 h 369455"/>
              <a:gd name="connsiteX1" fmla="*/ 323273 w 517236"/>
              <a:gd name="connsiteY1" fmla="*/ 221673 h 369455"/>
              <a:gd name="connsiteX2" fmla="*/ 0 w 517236"/>
              <a:gd name="connsiteY2" fmla="*/ 369455 h 369455"/>
            </a:gdLst>
            <a:ahLst/>
            <a:cxnLst>
              <a:cxn ang="0">
                <a:pos x="connsiteX0" y="connsiteY0"/>
              </a:cxn>
              <a:cxn ang="0">
                <a:pos x="connsiteX1" y="connsiteY1"/>
              </a:cxn>
              <a:cxn ang="0">
                <a:pos x="connsiteX2" y="connsiteY2"/>
              </a:cxn>
            </a:cxnLst>
            <a:rect l="l" t="t" r="r" b="b"/>
            <a:pathLst>
              <a:path w="517236" h="369455">
                <a:moveTo>
                  <a:pt x="517236" y="0"/>
                </a:moveTo>
                <a:cubicBezTo>
                  <a:pt x="463357" y="80048"/>
                  <a:pt x="409479" y="160097"/>
                  <a:pt x="323273" y="221673"/>
                </a:cubicBezTo>
                <a:cubicBezTo>
                  <a:pt x="237067" y="283249"/>
                  <a:pt x="118533" y="326352"/>
                  <a:pt x="0" y="369455"/>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TextBox 173"/>
          <p:cNvSpPr txBox="1"/>
          <p:nvPr/>
        </p:nvSpPr>
        <p:spPr>
          <a:xfrm>
            <a:off x="868218" y="942110"/>
            <a:ext cx="1767663" cy="369332"/>
          </a:xfrm>
          <a:prstGeom prst="rect">
            <a:avLst/>
          </a:prstGeom>
          <a:noFill/>
        </p:spPr>
        <p:txBody>
          <a:bodyPr wrap="none" rtlCol="0">
            <a:spAutoFit/>
          </a:bodyPr>
          <a:lstStyle/>
          <a:p>
            <a:r>
              <a:rPr lang="en-US" dirty="0"/>
              <a:t>Fish out of water</a:t>
            </a:r>
          </a:p>
        </p:txBody>
      </p:sp>
      <p:sp>
        <p:nvSpPr>
          <p:cNvPr id="175" name="TextBox 174"/>
          <p:cNvSpPr txBox="1"/>
          <p:nvPr/>
        </p:nvSpPr>
        <p:spPr>
          <a:xfrm>
            <a:off x="1334657" y="4899890"/>
            <a:ext cx="3129703" cy="369332"/>
          </a:xfrm>
          <a:prstGeom prst="rect">
            <a:avLst/>
          </a:prstGeom>
          <a:noFill/>
        </p:spPr>
        <p:txBody>
          <a:bodyPr wrap="none" rtlCol="0">
            <a:spAutoFit/>
          </a:bodyPr>
          <a:lstStyle/>
          <a:p>
            <a:r>
              <a:rPr lang="en-US" dirty="0"/>
              <a:t>Rays appear to come from here</a:t>
            </a:r>
          </a:p>
        </p:txBody>
      </p:sp>
      <p:sp>
        <p:nvSpPr>
          <p:cNvPr id="176" name="TextBox 175"/>
          <p:cNvSpPr txBox="1"/>
          <p:nvPr/>
        </p:nvSpPr>
        <p:spPr>
          <a:xfrm>
            <a:off x="3583709" y="960581"/>
            <a:ext cx="1856509" cy="369332"/>
          </a:xfrm>
          <a:prstGeom prst="rect">
            <a:avLst/>
          </a:prstGeom>
          <a:noFill/>
        </p:spPr>
        <p:txBody>
          <a:bodyPr wrap="square" rtlCol="0">
            <a:spAutoFit/>
          </a:bodyPr>
          <a:lstStyle/>
          <a:p>
            <a:r>
              <a:rPr lang="en-US" dirty="0"/>
              <a:t>Rays from fish</a:t>
            </a:r>
          </a:p>
        </p:txBody>
      </p:sp>
      <p:sp>
        <p:nvSpPr>
          <p:cNvPr id="177" name="TextBox 176"/>
          <p:cNvSpPr txBox="1"/>
          <p:nvPr/>
        </p:nvSpPr>
        <p:spPr>
          <a:xfrm>
            <a:off x="919019" y="3689926"/>
            <a:ext cx="1376531" cy="369332"/>
          </a:xfrm>
          <a:prstGeom prst="rect">
            <a:avLst/>
          </a:prstGeom>
          <a:noFill/>
        </p:spPr>
        <p:txBody>
          <a:bodyPr wrap="none" rtlCol="0">
            <a:spAutoFit/>
          </a:bodyPr>
          <a:lstStyle/>
          <a:p>
            <a:r>
              <a:rPr lang="en-US" dirty="0"/>
              <a:t>Fish in water</a:t>
            </a:r>
          </a:p>
        </p:txBody>
      </p:sp>
      <p:sp>
        <p:nvSpPr>
          <p:cNvPr id="179" name="Freeform 178"/>
          <p:cNvSpPr/>
          <p:nvPr/>
        </p:nvSpPr>
        <p:spPr>
          <a:xfrm>
            <a:off x="4165600" y="1357745"/>
            <a:ext cx="517236" cy="360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0" name="Freeform 179"/>
          <p:cNvSpPr/>
          <p:nvPr/>
        </p:nvSpPr>
        <p:spPr>
          <a:xfrm>
            <a:off x="4197927" y="1362363"/>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1" name="Freeform 180"/>
          <p:cNvSpPr/>
          <p:nvPr/>
        </p:nvSpPr>
        <p:spPr>
          <a:xfrm>
            <a:off x="5398655" y="3902364"/>
            <a:ext cx="503381" cy="678872"/>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2" name="Freeform 181"/>
          <p:cNvSpPr/>
          <p:nvPr/>
        </p:nvSpPr>
        <p:spPr>
          <a:xfrm>
            <a:off x="5430982" y="3906982"/>
            <a:ext cx="300182" cy="106219"/>
          </a:xfrm>
          <a:custGeom>
            <a:avLst/>
            <a:gdLst>
              <a:gd name="connsiteX0" fmla="*/ 0 w 517236"/>
              <a:gd name="connsiteY0" fmla="*/ 0 h 360219"/>
              <a:gd name="connsiteX1" fmla="*/ 277091 w 517236"/>
              <a:gd name="connsiteY1" fmla="*/ 212437 h 360219"/>
              <a:gd name="connsiteX2" fmla="*/ 517236 w 517236"/>
              <a:gd name="connsiteY2" fmla="*/ 360219 h 360219"/>
            </a:gdLst>
            <a:ahLst/>
            <a:cxnLst>
              <a:cxn ang="0">
                <a:pos x="connsiteX0" y="connsiteY0"/>
              </a:cxn>
              <a:cxn ang="0">
                <a:pos x="connsiteX1" y="connsiteY1"/>
              </a:cxn>
              <a:cxn ang="0">
                <a:pos x="connsiteX2" y="connsiteY2"/>
              </a:cxn>
            </a:cxnLst>
            <a:rect l="l" t="t" r="r" b="b"/>
            <a:pathLst>
              <a:path w="517236" h="360219">
                <a:moveTo>
                  <a:pt x="0" y="0"/>
                </a:moveTo>
                <a:cubicBezTo>
                  <a:pt x="95442" y="76200"/>
                  <a:pt x="190885" y="152400"/>
                  <a:pt x="277091" y="212437"/>
                </a:cubicBezTo>
                <a:cubicBezTo>
                  <a:pt x="363297" y="272474"/>
                  <a:pt x="440266" y="316346"/>
                  <a:pt x="517236" y="360219"/>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3" name="TextBox 182"/>
          <p:cNvSpPr txBox="1"/>
          <p:nvPr/>
        </p:nvSpPr>
        <p:spPr>
          <a:xfrm>
            <a:off x="4687456" y="3505199"/>
            <a:ext cx="1584036" cy="369332"/>
          </a:xfrm>
          <a:prstGeom prst="rect">
            <a:avLst/>
          </a:prstGeom>
          <a:noFill/>
        </p:spPr>
        <p:txBody>
          <a:bodyPr wrap="square" rtlCol="0">
            <a:spAutoFit/>
          </a:bodyPr>
          <a:lstStyle/>
          <a:p>
            <a:r>
              <a:rPr lang="en-US" dirty="0"/>
              <a:t>Rays from fish</a:t>
            </a:r>
          </a:p>
        </p:txBody>
      </p:sp>
      <p:sp>
        <p:nvSpPr>
          <p:cNvPr id="184" name="Freeform 183"/>
          <p:cNvSpPr/>
          <p:nvPr/>
        </p:nvSpPr>
        <p:spPr>
          <a:xfrm>
            <a:off x="4119418" y="4387273"/>
            <a:ext cx="73891" cy="581891"/>
          </a:xfrm>
          <a:custGeom>
            <a:avLst/>
            <a:gdLst>
              <a:gd name="connsiteX0" fmla="*/ 73891 w 73891"/>
              <a:gd name="connsiteY0" fmla="*/ 581891 h 581891"/>
              <a:gd name="connsiteX1" fmla="*/ 0 w 73891"/>
              <a:gd name="connsiteY1" fmla="*/ 230909 h 581891"/>
              <a:gd name="connsiteX2" fmla="*/ 73891 w 73891"/>
              <a:gd name="connsiteY2" fmla="*/ 304800 h 581891"/>
              <a:gd name="connsiteX3" fmla="*/ 0 w 73891"/>
              <a:gd name="connsiteY3" fmla="*/ 0 h 581891"/>
            </a:gdLst>
            <a:ahLst/>
            <a:cxnLst>
              <a:cxn ang="0">
                <a:pos x="connsiteX0" y="connsiteY0"/>
              </a:cxn>
              <a:cxn ang="0">
                <a:pos x="connsiteX1" y="connsiteY1"/>
              </a:cxn>
              <a:cxn ang="0">
                <a:pos x="connsiteX2" y="connsiteY2"/>
              </a:cxn>
              <a:cxn ang="0">
                <a:pos x="connsiteX3" y="connsiteY3"/>
              </a:cxn>
            </a:cxnLst>
            <a:rect l="l" t="t" r="r" b="b"/>
            <a:pathLst>
              <a:path w="73891" h="581891">
                <a:moveTo>
                  <a:pt x="73891" y="581891"/>
                </a:moveTo>
                <a:cubicBezTo>
                  <a:pt x="36945" y="429491"/>
                  <a:pt x="0" y="277091"/>
                  <a:pt x="0" y="230909"/>
                </a:cubicBezTo>
                <a:cubicBezTo>
                  <a:pt x="0" y="184727"/>
                  <a:pt x="73891" y="343285"/>
                  <a:pt x="73891" y="304800"/>
                </a:cubicBezTo>
                <a:cubicBezTo>
                  <a:pt x="73891" y="266315"/>
                  <a:pt x="36945" y="133157"/>
                  <a:pt x="0"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TextBox 184"/>
          <p:cNvSpPr txBox="1"/>
          <p:nvPr/>
        </p:nvSpPr>
        <p:spPr>
          <a:xfrm>
            <a:off x="2937164" y="3648363"/>
            <a:ext cx="1481175" cy="369332"/>
          </a:xfrm>
          <a:prstGeom prst="rect">
            <a:avLst/>
          </a:prstGeom>
          <a:noFill/>
        </p:spPr>
        <p:txBody>
          <a:bodyPr wrap="none" rtlCol="0">
            <a:spAutoFit/>
          </a:bodyPr>
          <a:lstStyle/>
          <a:p>
            <a:r>
              <a:rPr lang="en-US" dirty="0"/>
              <a:t>Image of Fish</a:t>
            </a:r>
          </a:p>
        </p:txBody>
      </p:sp>
      <p:grpSp>
        <p:nvGrpSpPr>
          <p:cNvPr id="66" name="Group 8"/>
          <p:cNvGrpSpPr/>
          <p:nvPr/>
        </p:nvGrpSpPr>
        <p:grpSpPr>
          <a:xfrm flipV="1">
            <a:off x="7543799" y="1392264"/>
            <a:ext cx="67476" cy="378690"/>
            <a:chOff x="1653309" y="1182255"/>
            <a:chExt cx="914400" cy="508000"/>
          </a:xfrm>
        </p:grpSpPr>
        <p:sp>
          <p:nvSpPr>
            <p:cNvPr id="68" name="Oval 67"/>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8"/>
          <p:cNvGrpSpPr/>
          <p:nvPr/>
        </p:nvGrpSpPr>
        <p:grpSpPr>
          <a:xfrm flipV="1">
            <a:off x="7559039" y="4089744"/>
            <a:ext cx="67476" cy="378690"/>
            <a:chOff x="1653309" y="1182255"/>
            <a:chExt cx="914400" cy="508000"/>
          </a:xfrm>
        </p:grpSpPr>
        <p:sp>
          <p:nvSpPr>
            <p:cNvPr id="75" name="Oval 74"/>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71" y="0"/>
            <a:ext cx="3648364" cy="68580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
          <p:cNvGrpSpPr/>
          <p:nvPr/>
        </p:nvGrpSpPr>
        <p:grpSpPr>
          <a:xfrm flipH="1">
            <a:off x="139411" y="2889702"/>
            <a:ext cx="946760" cy="681885"/>
            <a:chOff x="1653309" y="1182255"/>
            <a:chExt cx="914400" cy="508000"/>
          </a:xfrm>
        </p:grpSpPr>
        <p:sp>
          <p:nvSpPr>
            <p:cNvPr id="6" name="Oval 5"/>
            <p:cNvSpPr/>
            <p:nvPr/>
          </p:nvSpPr>
          <p:spPr>
            <a:xfrm>
              <a:off x="1662545" y="1191491"/>
              <a:ext cx="544946" cy="3971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53309" y="1311564"/>
              <a:ext cx="258618" cy="1847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21"/>
          <p:cNvGrpSpPr/>
          <p:nvPr/>
        </p:nvGrpSpPr>
        <p:grpSpPr>
          <a:xfrm flipH="1">
            <a:off x="1841967" y="2871517"/>
            <a:ext cx="914400" cy="681885"/>
            <a:chOff x="1653309" y="1182255"/>
            <a:chExt cx="914400" cy="508000"/>
          </a:xfrm>
          <a:solidFill>
            <a:srgbClr val="FFC000">
              <a:alpha val="34000"/>
            </a:srgbClr>
          </a:solidFill>
        </p:grpSpPr>
        <p:sp>
          <p:nvSpPr>
            <p:cNvPr id="23" name="Oval 22"/>
            <p:cNvSpPr/>
            <p:nvPr/>
          </p:nvSpPr>
          <p:spPr>
            <a:xfrm>
              <a:off x="1662545" y="1191491"/>
              <a:ext cx="544946" cy="3971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2087418" y="1182255"/>
              <a:ext cx="480291" cy="406400"/>
            </a:xfrm>
            <a:custGeom>
              <a:avLst/>
              <a:gdLst>
                <a:gd name="connsiteX0" fmla="*/ 83127 w 480291"/>
                <a:gd name="connsiteY0" fmla="*/ 110836 h 406400"/>
                <a:gd name="connsiteX1" fmla="*/ 230909 w 480291"/>
                <a:gd name="connsiteY1" fmla="*/ 92363 h 406400"/>
                <a:gd name="connsiteX2" fmla="*/ 480291 w 480291"/>
                <a:gd name="connsiteY2" fmla="*/ 0 h 406400"/>
                <a:gd name="connsiteX3" fmla="*/ 314037 w 480291"/>
                <a:gd name="connsiteY3" fmla="*/ 157018 h 406400"/>
                <a:gd name="connsiteX4" fmla="*/ 277091 w 480291"/>
                <a:gd name="connsiteY4" fmla="*/ 277090 h 406400"/>
                <a:gd name="connsiteX5" fmla="*/ 387927 w 480291"/>
                <a:gd name="connsiteY5" fmla="*/ 406400 h 406400"/>
                <a:gd name="connsiteX6" fmla="*/ 129309 w 480291"/>
                <a:gd name="connsiteY6" fmla="*/ 304800 h 406400"/>
                <a:gd name="connsiteX7" fmla="*/ 129309 w 480291"/>
                <a:gd name="connsiteY7" fmla="*/ 304800 h 406400"/>
                <a:gd name="connsiteX8" fmla="*/ 0 w 480291"/>
                <a:gd name="connsiteY8" fmla="*/ 277090 h 406400"/>
                <a:gd name="connsiteX9" fmla="*/ 9237 w 480291"/>
                <a:gd name="connsiteY9" fmla="*/ 110836 h 406400"/>
                <a:gd name="connsiteX10" fmla="*/ 83127 w 480291"/>
                <a:gd name="connsiteY10" fmla="*/ 110836 h 40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291" h="406400">
                  <a:moveTo>
                    <a:pt x="83127" y="110836"/>
                  </a:moveTo>
                  <a:lnTo>
                    <a:pt x="230909" y="92363"/>
                  </a:lnTo>
                  <a:lnTo>
                    <a:pt x="480291" y="0"/>
                  </a:lnTo>
                  <a:lnTo>
                    <a:pt x="314037" y="157018"/>
                  </a:lnTo>
                  <a:lnTo>
                    <a:pt x="277091" y="277090"/>
                  </a:lnTo>
                  <a:lnTo>
                    <a:pt x="387927" y="406400"/>
                  </a:lnTo>
                  <a:lnTo>
                    <a:pt x="129309" y="304800"/>
                  </a:lnTo>
                  <a:lnTo>
                    <a:pt x="129309" y="304800"/>
                  </a:lnTo>
                  <a:lnTo>
                    <a:pt x="0" y="277090"/>
                  </a:lnTo>
                  <a:lnTo>
                    <a:pt x="9237" y="110836"/>
                  </a:lnTo>
                  <a:lnTo>
                    <a:pt x="83127" y="1108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1828800" y="1514764"/>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18144" y="1445500"/>
              <a:ext cx="138545" cy="175491"/>
            </a:xfrm>
            <a:custGeom>
              <a:avLst/>
              <a:gdLst>
                <a:gd name="connsiteX0" fmla="*/ 0 w 138545"/>
                <a:gd name="connsiteY0" fmla="*/ 0 h 175491"/>
                <a:gd name="connsiteX1" fmla="*/ 73891 w 138545"/>
                <a:gd name="connsiteY1" fmla="*/ 138545 h 175491"/>
                <a:gd name="connsiteX2" fmla="*/ 138545 w 138545"/>
                <a:gd name="connsiteY2" fmla="*/ 175491 h 175491"/>
                <a:gd name="connsiteX3" fmla="*/ 110836 w 138545"/>
                <a:gd name="connsiteY3" fmla="*/ 73891 h 175491"/>
                <a:gd name="connsiteX4" fmla="*/ 101600 w 138545"/>
                <a:gd name="connsiteY4" fmla="*/ 9236 h 175491"/>
                <a:gd name="connsiteX5" fmla="*/ 0 w 138545"/>
                <a:gd name="connsiteY5" fmla="*/ 0 h 17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545" h="175491">
                  <a:moveTo>
                    <a:pt x="0" y="0"/>
                  </a:moveTo>
                  <a:lnTo>
                    <a:pt x="73891" y="138545"/>
                  </a:lnTo>
                  <a:lnTo>
                    <a:pt x="138545" y="175491"/>
                  </a:lnTo>
                  <a:lnTo>
                    <a:pt x="110836" y="73891"/>
                  </a:lnTo>
                  <a:lnTo>
                    <a:pt x="101600" y="92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773382" y="1182255"/>
              <a:ext cx="267854" cy="92363"/>
            </a:xfrm>
            <a:custGeom>
              <a:avLst/>
              <a:gdLst>
                <a:gd name="connsiteX0" fmla="*/ 0 w 267854"/>
                <a:gd name="connsiteY0" fmla="*/ 83127 h 92363"/>
                <a:gd name="connsiteX1" fmla="*/ 55418 w 267854"/>
                <a:gd name="connsiteY1" fmla="*/ 0 h 92363"/>
                <a:gd name="connsiteX2" fmla="*/ 267854 w 267854"/>
                <a:gd name="connsiteY2" fmla="*/ 0 h 92363"/>
                <a:gd name="connsiteX3" fmla="*/ 230909 w 267854"/>
                <a:gd name="connsiteY3" fmla="*/ 92363 h 92363"/>
                <a:gd name="connsiteX4" fmla="*/ 0 w 267854"/>
                <a:gd name="connsiteY4" fmla="*/ 83127 h 9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54" h="92363">
                  <a:moveTo>
                    <a:pt x="0" y="83127"/>
                  </a:moveTo>
                  <a:lnTo>
                    <a:pt x="55418" y="0"/>
                  </a:lnTo>
                  <a:lnTo>
                    <a:pt x="267854" y="0"/>
                  </a:lnTo>
                  <a:lnTo>
                    <a:pt x="230909" y="92363"/>
                  </a:lnTo>
                  <a:lnTo>
                    <a:pt x="0" y="831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653309" y="1311564"/>
              <a:ext cx="258618" cy="1847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flipV="1">
            <a:off x="2765892" y="636154"/>
            <a:ext cx="2545306" cy="253002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28736" y="685800"/>
            <a:ext cx="1638589" cy="16238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2"/>
          </p:cNvCxnSpPr>
          <p:nvPr/>
        </p:nvCxnSpPr>
        <p:spPr>
          <a:xfrm flipV="1">
            <a:off x="1086171" y="2271569"/>
            <a:ext cx="2562193" cy="9156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0500" y="4811428"/>
            <a:ext cx="3129703" cy="369332"/>
          </a:xfrm>
          <a:prstGeom prst="rect">
            <a:avLst/>
          </a:prstGeom>
          <a:noFill/>
        </p:spPr>
        <p:txBody>
          <a:bodyPr wrap="square" rtlCol="0">
            <a:spAutoFit/>
          </a:bodyPr>
          <a:lstStyle/>
          <a:p>
            <a:r>
              <a:rPr lang="en-US" dirty="0"/>
              <a:t>Rays appear to come from here</a:t>
            </a:r>
          </a:p>
        </p:txBody>
      </p:sp>
      <p:sp>
        <p:nvSpPr>
          <p:cNvPr id="34" name="TextBox 33"/>
          <p:cNvSpPr txBox="1"/>
          <p:nvPr/>
        </p:nvSpPr>
        <p:spPr>
          <a:xfrm>
            <a:off x="152435" y="2259882"/>
            <a:ext cx="1376531" cy="369332"/>
          </a:xfrm>
          <a:prstGeom prst="rect">
            <a:avLst/>
          </a:prstGeom>
          <a:noFill/>
        </p:spPr>
        <p:txBody>
          <a:bodyPr wrap="square" rtlCol="0">
            <a:spAutoFit/>
          </a:bodyPr>
          <a:lstStyle/>
          <a:p>
            <a:r>
              <a:rPr lang="en-US" dirty="0"/>
              <a:t>Fish in water</a:t>
            </a:r>
          </a:p>
        </p:txBody>
      </p:sp>
      <p:sp>
        <p:nvSpPr>
          <p:cNvPr id="37" name="TextBox 36"/>
          <p:cNvSpPr txBox="1"/>
          <p:nvPr/>
        </p:nvSpPr>
        <p:spPr>
          <a:xfrm>
            <a:off x="1602511" y="2056821"/>
            <a:ext cx="1584036" cy="369332"/>
          </a:xfrm>
          <a:prstGeom prst="rect">
            <a:avLst/>
          </a:prstGeom>
          <a:noFill/>
        </p:spPr>
        <p:txBody>
          <a:bodyPr wrap="square" rtlCol="0">
            <a:spAutoFit/>
          </a:bodyPr>
          <a:lstStyle/>
          <a:p>
            <a:r>
              <a:rPr lang="en-US" dirty="0"/>
              <a:t>Rays from fish</a:t>
            </a:r>
          </a:p>
        </p:txBody>
      </p:sp>
      <p:sp>
        <p:nvSpPr>
          <p:cNvPr id="39" name="TextBox 38"/>
          <p:cNvSpPr txBox="1"/>
          <p:nvPr/>
        </p:nvSpPr>
        <p:spPr>
          <a:xfrm>
            <a:off x="4647081" y="2480979"/>
            <a:ext cx="1481175" cy="369332"/>
          </a:xfrm>
          <a:prstGeom prst="rect">
            <a:avLst/>
          </a:prstGeom>
          <a:noFill/>
        </p:spPr>
        <p:txBody>
          <a:bodyPr wrap="square" rtlCol="0">
            <a:spAutoFit/>
          </a:bodyPr>
          <a:lstStyle/>
          <a:p>
            <a:r>
              <a:rPr lang="en-US" dirty="0"/>
              <a:t>Image of Fish</a:t>
            </a:r>
          </a:p>
        </p:txBody>
      </p:sp>
      <p:cxnSp>
        <p:nvCxnSpPr>
          <p:cNvPr id="55" name="Straight Connector 54"/>
          <p:cNvCxnSpPr/>
          <p:nvPr/>
        </p:nvCxnSpPr>
        <p:spPr>
          <a:xfrm>
            <a:off x="2781300" y="3219450"/>
            <a:ext cx="2533939" cy="2502607"/>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680402" y="4105693"/>
            <a:ext cx="1653598" cy="16378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1" idx="2"/>
          </p:cNvCxnSpPr>
          <p:nvPr/>
        </p:nvCxnSpPr>
        <p:spPr>
          <a:xfrm>
            <a:off x="1086171" y="3187252"/>
            <a:ext cx="2575759" cy="9184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715491" y="1839768"/>
            <a:ext cx="951345" cy="1"/>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997200" y="1631944"/>
            <a:ext cx="438728" cy="369332"/>
          </a:xfrm>
          <a:prstGeom prst="rect">
            <a:avLst/>
          </a:prstGeom>
          <a:solidFill>
            <a:schemeClr val="tx2">
              <a:lumMod val="20000"/>
              <a:lumOff val="80000"/>
            </a:schemeClr>
          </a:solidFill>
        </p:spPr>
        <p:txBody>
          <a:bodyPr wrap="square" rtlCol="0">
            <a:spAutoFit/>
          </a:bodyPr>
          <a:lstStyle/>
          <a:p>
            <a:r>
              <a:rPr lang="en-US" dirty="0"/>
              <a:t>s’</a:t>
            </a:r>
          </a:p>
        </p:txBody>
      </p:sp>
      <p:cxnSp>
        <p:nvCxnSpPr>
          <p:cNvPr id="62" name="Straight Connector 61"/>
          <p:cNvCxnSpPr/>
          <p:nvPr/>
        </p:nvCxnSpPr>
        <p:spPr>
          <a:xfrm>
            <a:off x="1089892" y="1368713"/>
            <a:ext cx="2581562" cy="4619"/>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244437" y="1110089"/>
            <a:ext cx="438728" cy="369332"/>
          </a:xfrm>
          <a:prstGeom prst="rect">
            <a:avLst/>
          </a:prstGeom>
          <a:solidFill>
            <a:schemeClr val="tx2">
              <a:lumMod val="20000"/>
              <a:lumOff val="80000"/>
            </a:schemeClr>
          </a:solidFill>
        </p:spPr>
        <p:txBody>
          <a:bodyPr wrap="square" rtlCol="0">
            <a:spAutoFit/>
          </a:bodyPr>
          <a:lstStyle/>
          <a:p>
            <a:r>
              <a:rPr lang="en-US" dirty="0"/>
              <a:t>s</a:t>
            </a:r>
          </a:p>
        </p:txBody>
      </p:sp>
      <p:cxnSp>
        <p:nvCxnSpPr>
          <p:cNvPr id="36" name="Straight Connector 35"/>
          <p:cNvCxnSpPr/>
          <p:nvPr/>
        </p:nvCxnSpPr>
        <p:spPr>
          <a:xfrm>
            <a:off x="0" y="3190875"/>
            <a:ext cx="7324979"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219200" y="3533775"/>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sp>
        <p:nvSpPr>
          <p:cNvPr id="45" name="Arc 44"/>
          <p:cNvSpPr/>
          <p:nvPr/>
        </p:nvSpPr>
        <p:spPr>
          <a:xfrm rot="3544261">
            <a:off x="1247775" y="3124200"/>
            <a:ext cx="285750" cy="257175"/>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447799" y="3248025"/>
            <a:ext cx="161925" cy="361950"/>
          </a:xfrm>
          <a:custGeom>
            <a:avLst/>
            <a:gdLst>
              <a:gd name="connsiteX0" fmla="*/ 0 w 152400"/>
              <a:gd name="connsiteY0" fmla="*/ 285750 h 285750"/>
              <a:gd name="connsiteX1" fmla="*/ 76200 w 152400"/>
              <a:gd name="connsiteY1" fmla="*/ 142875 h 285750"/>
              <a:gd name="connsiteX2" fmla="*/ 104775 w 152400"/>
              <a:gd name="connsiteY2" fmla="*/ 209550 h 285750"/>
              <a:gd name="connsiteX3" fmla="*/ 152400 w 152400"/>
              <a:gd name="connsiteY3" fmla="*/ 0 h 285750"/>
            </a:gdLst>
            <a:ahLst/>
            <a:cxnLst>
              <a:cxn ang="0">
                <a:pos x="connsiteX0" y="connsiteY0"/>
              </a:cxn>
              <a:cxn ang="0">
                <a:pos x="connsiteX1" y="connsiteY1"/>
              </a:cxn>
              <a:cxn ang="0">
                <a:pos x="connsiteX2" y="connsiteY2"/>
              </a:cxn>
              <a:cxn ang="0">
                <a:pos x="connsiteX3" y="connsiteY3"/>
              </a:cxn>
            </a:cxnLst>
            <a:rect l="l" t="t" r="r" b="b"/>
            <a:pathLst>
              <a:path w="152400" h="285750">
                <a:moveTo>
                  <a:pt x="0" y="285750"/>
                </a:moveTo>
                <a:cubicBezTo>
                  <a:pt x="29369" y="220662"/>
                  <a:pt x="58738" y="155575"/>
                  <a:pt x="76200" y="142875"/>
                </a:cubicBezTo>
                <a:cubicBezTo>
                  <a:pt x="93663" y="130175"/>
                  <a:pt x="92075" y="233363"/>
                  <a:pt x="104775" y="209550"/>
                </a:cubicBezTo>
                <a:cubicBezTo>
                  <a:pt x="117475" y="185738"/>
                  <a:pt x="134937" y="92869"/>
                  <a:pt x="152400"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3190875" y="323850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49" name="Arc 48"/>
          <p:cNvSpPr/>
          <p:nvPr/>
        </p:nvSpPr>
        <p:spPr>
          <a:xfrm rot="3544261">
            <a:off x="2808054" y="3169674"/>
            <a:ext cx="346540" cy="385301"/>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Arrow Connector 50"/>
          <p:cNvCxnSpPr/>
          <p:nvPr/>
        </p:nvCxnSpPr>
        <p:spPr>
          <a:xfrm>
            <a:off x="3276600" y="2266950"/>
            <a:ext cx="942975" cy="952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876675" y="2286000"/>
            <a:ext cx="9525" cy="89535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752850" y="2543175"/>
            <a:ext cx="309700" cy="369332"/>
          </a:xfrm>
          <a:prstGeom prst="rect">
            <a:avLst/>
          </a:prstGeom>
          <a:solidFill>
            <a:schemeClr val="bg1"/>
          </a:solidFill>
        </p:spPr>
        <p:txBody>
          <a:bodyPr wrap="none" rtlCol="0">
            <a:spAutoFit/>
          </a:bodyPr>
          <a:lstStyle/>
          <a:p>
            <a:r>
              <a:rPr lang="en-US" dirty="0">
                <a:latin typeface="OpenSymbol"/>
                <a:ea typeface="OpenSymbol"/>
              </a:rPr>
              <a:t>ℓ</a:t>
            </a:r>
            <a:endParaRPr lang="en-US" dirty="0"/>
          </a:p>
        </p:txBody>
      </p:sp>
      <p:sp>
        <p:nvSpPr>
          <p:cNvPr id="65" name="Rectangle 64"/>
          <p:cNvSpPr/>
          <p:nvPr/>
        </p:nvSpPr>
        <p:spPr>
          <a:xfrm>
            <a:off x="2492502" y="6162675"/>
            <a:ext cx="1086901" cy="369332"/>
          </a:xfrm>
          <a:prstGeom prst="rect">
            <a:avLst/>
          </a:prstGeom>
        </p:spPr>
        <p:txBody>
          <a:bodyPr wrap="none">
            <a:spAutoFit/>
          </a:bodyPr>
          <a:lstStyle/>
          <a:p>
            <a:r>
              <a:rPr lang="en-US" dirty="0"/>
              <a:t>n</a:t>
            </a:r>
            <a:r>
              <a:rPr lang="en-US" baseline="-25000" dirty="0"/>
              <a:t>1</a:t>
            </a:r>
            <a:r>
              <a:rPr lang="en-US" dirty="0"/>
              <a:t> (Large)</a:t>
            </a:r>
          </a:p>
        </p:txBody>
      </p:sp>
      <p:sp>
        <p:nvSpPr>
          <p:cNvPr id="66" name="Rectangle 65"/>
          <p:cNvSpPr/>
          <p:nvPr/>
        </p:nvSpPr>
        <p:spPr>
          <a:xfrm>
            <a:off x="3711702" y="6162675"/>
            <a:ext cx="1085554" cy="369332"/>
          </a:xfrm>
          <a:prstGeom prst="rect">
            <a:avLst/>
          </a:prstGeom>
        </p:spPr>
        <p:txBody>
          <a:bodyPr wrap="none">
            <a:spAutoFit/>
          </a:bodyPr>
          <a:lstStyle/>
          <a:p>
            <a:r>
              <a:rPr lang="en-US" dirty="0"/>
              <a:t>n</a:t>
            </a:r>
            <a:r>
              <a:rPr lang="en-US" baseline="-25000" dirty="0"/>
              <a:t>2</a:t>
            </a:r>
            <a:r>
              <a:rPr lang="en-US" dirty="0"/>
              <a:t> (Small)</a:t>
            </a:r>
          </a:p>
        </p:txBody>
      </p:sp>
      <p:cxnSp>
        <p:nvCxnSpPr>
          <p:cNvPr id="67" name="Straight Arrow Connector 66"/>
          <p:cNvCxnSpPr/>
          <p:nvPr/>
        </p:nvCxnSpPr>
        <p:spPr>
          <a:xfrm flipV="1">
            <a:off x="2733675" y="4114800"/>
            <a:ext cx="1800225" cy="9525"/>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600325" y="3781425"/>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sp>
        <p:nvSpPr>
          <p:cNvPr id="70" name="Arc 69"/>
          <p:cNvSpPr/>
          <p:nvPr/>
        </p:nvSpPr>
        <p:spPr>
          <a:xfrm rot="18055739" flipH="1">
            <a:off x="3048000" y="3886199"/>
            <a:ext cx="285750" cy="257175"/>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p:cNvSpPr txBox="1"/>
          <p:nvPr/>
        </p:nvSpPr>
        <p:spPr>
          <a:xfrm>
            <a:off x="4067175" y="4143375"/>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72" name="Arc 71"/>
          <p:cNvSpPr/>
          <p:nvPr/>
        </p:nvSpPr>
        <p:spPr>
          <a:xfrm rot="3544261">
            <a:off x="3684354" y="4074549"/>
            <a:ext cx="346540" cy="385301"/>
          </a:xfrm>
          <a:prstGeom prst="arc">
            <a:avLst>
              <a:gd name="adj1" fmla="val 16200000"/>
              <a:gd name="adj2" fmla="val 20433135"/>
            </a:avLst>
          </a:prstGeom>
          <a:noFill/>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p:cNvCxnSpPr/>
          <p:nvPr/>
        </p:nvCxnSpPr>
        <p:spPr>
          <a:xfrm flipH="1" flipV="1">
            <a:off x="3895725" y="3209925"/>
            <a:ext cx="9525" cy="89535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771900" y="3467100"/>
            <a:ext cx="309700" cy="369332"/>
          </a:xfrm>
          <a:prstGeom prst="rect">
            <a:avLst/>
          </a:prstGeom>
          <a:solidFill>
            <a:schemeClr val="bg1"/>
          </a:solidFill>
        </p:spPr>
        <p:txBody>
          <a:bodyPr wrap="none" rtlCol="0">
            <a:spAutoFit/>
          </a:bodyPr>
          <a:lstStyle/>
          <a:p>
            <a:r>
              <a:rPr lang="en-US" dirty="0">
                <a:latin typeface="OpenSymbol"/>
                <a:ea typeface="OpenSymbol"/>
              </a:rPr>
              <a:t>ℓ</a:t>
            </a:r>
            <a:endParaRPr lang="en-US" dirty="0"/>
          </a:p>
        </p:txBody>
      </p:sp>
      <p:sp>
        <p:nvSpPr>
          <p:cNvPr id="75" name="Freeform 74"/>
          <p:cNvSpPr/>
          <p:nvPr/>
        </p:nvSpPr>
        <p:spPr>
          <a:xfrm>
            <a:off x="1704975" y="3324225"/>
            <a:ext cx="1038225" cy="1409700"/>
          </a:xfrm>
          <a:custGeom>
            <a:avLst/>
            <a:gdLst>
              <a:gd name="connsiteX0" fmla="*/ 1038225 w 1038225"/>
              <a:gd name="connsiteY0" fmla="*/ 0 h 1409700"/>
              <a:gd name="connsiteX1" fmla="*/ 628650 w 1038225"/>
              <a:gd name="connsiteY1" fmla="*/ 476250 h 1409700"/>
              <a:gd name="connsiteX2" fmla="*/ 704850 w 1038225"/>
              <a:gd name="connsiteY2" fmla="*/ 485775 h 1409700"/>
              <a:gd name="connsiteX3" fmla="*/ 0 w 1038225"/>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1038225" h="1409700">
                <a:moveTo>
                  <a:pt x="1038225" y="0"/>
                </a:moveTo>
                <a:cubicBezTo>
                  <a:pt x="861219" y="197644"/>
                  <a:pt x="684213" y="395288"/>
                  <a:pt x="628650" y="476250"/>
                </a:cubicBezTo>
                <a:cubicBezTo>
                  <a:pt x="573088" y="557213"/>
                  <a:pt x="809625" y="330200"/>
                  <a:pt x="704850" y="485775"/>
                </a:cubicBezTo>
                <a:cubicBezTo>
                  <a:pt x="600075" y="641350"/>
                  <a:pt x="0" y="1409700"/>
                  <a:pt x="0" y="1409700"/>
                </a:cubicBezTo>
              </a:path>
            </a:pathLst>
          </a:cu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6429" y="3244334"/>
            <a:ext cx="1831142" cy="369332"/>
          </a:xfrm>
          <a:prstGeom prst="rect">
            <a:avLst/>
          </a:prstGeom>
        </p:spPr>
        <p:txBody>
          <a:bodyPr wrap="none">
            <a:spAutoFit/>
          </a:bodyPr>
          <a:lstStyle/>
          <a:p>
            <a:r>
              <a:rPr lang="en-US" dirty="0"/>
              <a:t>	[Figure]</a:t>
            </a:r>
          </a:p>
        </p:txBody>
      </p:sp>
      <p:sp>
        <p:nvSpPr>
          <p:cNvPr id="6" name="Rectangle 5"/>
          <p:cNvSpPr/>
          <p:nvPr/>
        </p:nvSpPr>
        <p:spPr>
          <a:xfrm>
            <a:off x="4084820" y="1906250"/>
            <a:ext cx="5029200" cy="3200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p:cNvSpPr/>
          <p:nvPr/>
        </p:nvSpPr>
        <p:spPr>
          <a:xfrm flipH="1">
            <a:off x="3505200" y="762000"/>
            <a:ext cx="5562600" cy="5410200"/>
          </a:xfrm>
          <a:prstGeom prst="arc">
            <a:avLst>
              <a:gd name="adj1" fmla="val 19491412"/>
              <a:gd name="adj2" fmla="val 2196565"/>
            </a:avLst>
          </a:prstGeom>
          <a:solidFill>
            <a:schemeClr val="accent5">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p:cNvCxnSpPr/>
          <p:nvPr/>
        </p:nvCxnSpPr>
        <p:spPr>
          <a:xfrm rot="10800000" flipH="1">
            <a:off x="252249" y="3505200"/>
            <a:ext cx="8891751"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30"/>
          <p:cNvGrpSpPr/>
          <p:nvPr/>
        </p:nvGrpSpPr>
        <p:grpSpPr>
          <a:xfrm>
            <a:off x="381000" y="2362200"/>
            <a:ext cx="7848601" cy="1143001"/>
            <a:chOff x="381000" y="2362200"/>
            <a:chExt cx="7848601" cy="1143001"/>
          </a:xfrm>
        </p:grpSpPr>
        <p:cxnSp>
          <p:nvCxnSpPr>
            <p:cNvPr id="9" name="Straight Connector 8"/>
            <p:cNvCxnSpPr/>
            <p:nvPr/>
          </p:nvCxnSpPr>
          <p:spPr>
            <a:xfrm flipV="1">
              <a:off x="457200" y="2362200"/>
              <a:ext cx="33528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a:off x="3810000" y="2362200"/>
              <a:ext cx="44196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flipH="1" flipV="1">
              <a:off x="1657350" y="1543050"/>
              <a:ext cx="685800" cy="3238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3581402" y="2819402"/>
              <a:ext cx="4648199" cy="685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57200" y="3200400"/>
              <a:ext cx="3048000" cy="304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0800000">
              <a:off x="3505202" y="3200402"/>
              <a:ext cx="4724399" cy="304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 name="Group 31"/>
          <p:cNvGrpSpPr/>
          <p:nvPr/>
        </p:nvGrpSpPr>
        <p:grpSpPr>
          <a:xfrm flipV="1">
            <a:off x="466344" y="3475219"/>
            <a:ext cx="7839457" cy="1371600"/>
            <a:chOff x="381000" y="2362200"/>
            <a:chExt cx="7848601" cy="1143001"/>
          </a:xfrm>
        </p:grpSpPr>
        <p:cxnSp>
          <p:nvCxnSpPr>
            <p:cNvPr id="33" name="Straight Connector 32"/>
            <p:cNvCxnSpPr/>
            <p:nvPr/>
          </p:nvCxnSpPr>
          <p:spPr>
            <a:xfrm flipV="1">
              <a:off x="457200" y="2362200"/>
              <a:ext cx="33528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0800000">
              <a:off x="3810000" y="2362200"/>
              <a:ext cx="4419600" cy="11430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H="1" flipV="1">
              <a:off x="1657350" y="1543050"/>
              <a:ext cx="685800" cy="32385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a:off x="3581402" y="2819402"/>
              <a:ext cx="4648199" cy="685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57200" y="3200400"/>
              <a:ext cx="3048000" cy="304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0800000">
              <a:off x="3505202" y="3200402"/>
              <a:ext cx="4724399" cy="3047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a:off x="487930" y="3438644"/>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229600" y="35052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79882" y="2758190"/>
            <a:ext cx="803425" cy="369332"/>
          </a:xfrm>
          <a:prstGeom prst="rect">
            <a:avLst/>
          </a:prstGeom>
          <a:noFill/>
        </p:spPr>
        <p:txBody>
          <a:bodyPr wrap="none" rtlCol="0">
            <a:spAutoFit/>
          </a:bodyPr>
          <a:lstStyle/>
          <a:p>
            <a:r>
              <a:rPr lang="en-US" dirty="0"/>
              <a:t>Object</a:t>
            </a:r>
          </a:p>
        </p:txBody>
      </p:sp>
      <p:sp>
        <p:nvSpPr>
          <p:cNvPr id="42" name="TextBox 41"/>
          <p:cNvSpPr txBox="1"/>
          <p:nvPr/>
        </p:nvSpPr>
        <p:spPr>
          <a:xfrm>
            <a:off x="7692454" y="3690079"/>
            <a:ext cx="1451546" cy="646331"/>
          </a:xfrm>
          <a:prstGeom prst="rect">
            <a:avLst/>
          </a:prstGeom>
          <a:noFill/>
        </p:spPr>
        <p:txBody>
          <a:bodyPr wrap="square" rtlCol="0">
            <a:spAutoFit/>
          </a:bodyPr>
          <a:lstStyle/>
          <a:p>
            <a:r>
              <a:rPr lang="en-US" dirty="0"/>
              <a:t>Convergence Point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4114800" y="1981200"/>
            <a:ext cx="5029200" cy="32004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c 38"/>
          <p:cNvSpPr/>
          <p:nvPr/>
        </p:nvSpPr>
        <p:spPr>
          <a:xfrm flipH="1">
            <a:off x="3505200" y="762000"/>
            <a:ext cx="5562600" cy="5410200"/>
          </a:xfrm>
          <a:prstGeom prst="arc">
            <a:avLst>
              <a:gd name="adj1" fmla="val 19491412"/>
              <a:gd name="adj2" fmla="val 2196565"/>
            </a:avLst>
          </a:prstGeom>
          <a:solidFill>
            <a:schemeClr val="accent5">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p:cNvCxnSpPr/>
          <p:nvPr/>
        </p:nvCxnSpPr>
        <p:spPr>
          <a:xfrm>
            <a:off x="381000" y="4648200"/>
            <a:ext cx="3124200" cy="158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505200" y="4114800"/>
            <a:ext cx="2819400" cy="158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505200" y="4648200"/>
            <a:ext cx="4800600" cy="1588"/>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190500" y="4457700"/>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2934494" y="4152106"/>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7735094" y="4533106"/>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6057900" y="4229100"/>
            <a:ext cx="6858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239294" y="2932906"/>
            <a:ext cx="1143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304800" y="3429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86400" y="4495800"/>
            <a:ext cx="309700" cy="369332"/>
          </a:xfrm>
          <a:prstGeom prst="rect">
            <a:avLst/>
          </a:prstGeom>
          <a:solidFill>
            <a:schemeClr val="accent5">
              <a:lumMod val="20000"/>
              <a:lumOff val="80000"/>
            </a:schemeClr>
          </a:solidFill>
        </p:spPr>
        <p:txBody>
          <a:bodyPr wrap="none" rtlCol="0">
            <a:spAutoFit/>
          </a:bodyPr>
          <a:lstStyle/>
          <a:p>
            <a:r>
              <a:rPr lang="en-US" dirty="0" err="1"/>
              <a:t>s</a:t>
            </a:r>
            <a:r>
              <a:rPr lang="en-US" baseline="-25000" dirty="0" err="1"/>
              <a:t>i</a:t>
            </a:r>
            <a:endParaRPr lang="en-US" baseline="-25000" dirty="0"/>
          </a:p>
        </p:txBody>
      </p:sp>
      <p:sp>
        <p:nvSpPr>
          <p:cNvPr id="26" name="TextBox 25"/>
          <p:cNvSpPr txBox="1"/>
          <p:nvPr/>
        </p:nvSpPr>
        <p:spPr>
          <a:xfrm>
            <a:off x="1828800" y="4495800"/>
            <a:ext cx="356188" cy="369332"/>
          </a:xfrm>
          <a:prstGeom prst="rect">
            <a:avLst/>
          </a:prstGeom>
          <a:solidFill>
            <a:schemeClr val="bg1"/>
          </a:solidFill>
        </p:spPr>
        <p:txBody>
          <a:bodyPr wrap="none" rtlCol="0">
            <a:spAutoFit/>
          </a:bodyPr>
          <a:lstStyle/>
          <a:p>
            <a:r>
              <a:rPr lang="en-US" dirty="0"/>
              <a:t>s</a:t>
            </a:r>
            <a:r>
              <a:rPr lang="en-US" baseline="-25000" dirty="0"/>
              <a:t>o</a:t>
            </a:r>
          </a:p>
        </p:txBody>
      </p:sp>
      <p:sp>
        <p:nvSpPr>
          <p:cNvPr id="27" name="TextBox 26"/>
          <p:cNvSpPr txBox="1"/>
          <p:nvPr/>
        </p:nvSpPr>
        <p:spPr>
          <a:xfrm>
            <a:off x="4800600" y="3886200"/>
            <a:ext cx="309700" cy="369332"/>
          </a:xfrm>
          <a:prstGeom prst="rect">
            <a:avLst/>
          </a:prstGeom>
          <a:solidFill>
            <a:schemeClr val="accent5">
              <a:lumMod val="20000"/>
              <a:lumOff val="80000"/>
            </a:schemeClr>
          </a:solidFill>
        </p:spPr>
        <p:txBody>
          <a:bodyPr wrap="none" rtlCol="0">
            <a:spAutoFit/>
          </a:bodyPr>
          <a:lstStyle/>
          <a:p>
            <a:r>
              <a:rPr lang="en-US" dirty="0"/>
              <a:t>R</a:t>
            </a:r>
            <a:endParaRPr lang="en-US" baseline="-25000" dirty="0"/>
          </a:p>
        </p:txBody>
      </p:sp>
      <p:cxnSp>
        <p:nvCxnSpPr>
          <p:cNvPr id="29" name="Straight Connector 28"/>
          <p:cNvCxnSpPr>
            <a:stCxn id="23" idx="0"/>
          </p:cNvCxnSpPr>
          <p:nvPr/>
        </p:nvCxnSpPr>
        <p:spPr>
          <a:xfrm rot="5400000" flipH="1" flipV="1">
            <a:off x="1543050" y="1162050"/>
            <a:ext cx="1066800" cy="34671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8229600" y="3429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743200" y="2133600"/>
            <a:ext cx="340158" cy="369332"/>
          </a:xfrm>
          <a:prstGeom prst="rect">
            <a:avLst/>
          </a:prstGeom>
          <a:solidFill>
            <a:schemeClr val="bg1"/>
          </a:solidFill>
        </p:spPr>
        <p:txBody>
          <a:bodyPr wrap="none" rtlCol="0">
            <a:spAutoFit/>
          </a:bodyPr>
          <a:lstStyle/>
          <a:p>
            <a:r>
              <a:rPr lang="en-US" dirty="0">
                <a:sym typeface="Symbol"/>
              </a:rPr>
              <a:t></a:t>
            </a:r>
            <a:r>
              <a:rPr lang="en-US" baseline="-25000" dirty="0" err="1">
                <a:sym typeface="Symbol"/>
              </a:rPr>
              <a:t>i</a:t>
            </a:r>
            <a:endParaRPr lang="en-US" baseline="-25000" dirty="0"/>
          </a:p>
        </p:txBody>
      </p:sp>
      <p:sp>
        <p:nvSpPr>
          <p:cNvPr id="35" name="TextBox 34"/>
          <p:cNvSpPr txBox="1"/>
          <p:nvPr/>
        </p:nvSpPr>
        <p:spPr>
          <a:xfrm>
            <a:off x="3886200" y="2895600"/>
            <a:ext cx="309700" cy="369332"/>
          </a:xfrm>
          <a:prstGeom prst="rect">
            <a:avLst/>
          </a:prstGeom>
          <a:solidFill>
            <a:schemeClr val="accent5">
              <a:lumMod val="20000"/>
              <a:lumOff val="80000"/>
            </a:schemeClr>
          </a:solidFill>
        </p:spPr>
        <p:txBody>
          <a:bodyPr wrap="none" rtlCol="0">
            <a:spAutoFit/>
          </a:bodyPr>
          <a:lstStyle/>
          <a:p>
            <a:r>
              <a:rPr lang="en-US" dirty="0"/>
              <a:t>d</a:t>
            </a:r>
            <a:endParaRPr lang="en-US" baseline="-25000" dirty="0"/>
          </a:p>
        </p:txBody>
      </p:sp>
      <p:cxnSp>
        <p:nvCxnSpPr>
          <p:cNvPr id="37" name="Straight Connector 36"/>
          <p:cNvCxnSpPr>
            <a:endCxn id="24" idx="1"/>
          </p:cNvCxnSpPr>
          <p:nvPr/>
        </p:nvCxnSpPr>
        <p:spPr>
          <a:xfrm>
            <a:off x="2362200" y="1676400"/>
            <a:ext cx="3973559" cy="17637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Arc 39"/>
          <p:cNvSpPr/>
          <p:nvPr/>
        </p:nvSpPr>
        <p:spPr>
          <a:xfrm rot="18949663" flipV="1">
            <a:off x="959404" y="3055682"/>
            <a:ext cx="457200" cy="533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3276600" y="2590800"/>
            <a:ext cx="330540" cy="369332"/>
          </a:xfrm>
          <a:prstGeom prst="rect">
            <a:avLst/>
          </a:prstGeom>
          <a:noFill/>
        </p:spPr>
        <p:txBody>
          <a:bodyPr wrap="none" rtlCol="0">
            <a:spAutoFit/>
          </a:bodyPr>
          <a:lstStyle/>
          <a:p>
            <a:r>
              <a:rPr lang="en-US" dirty="0">
                <a:sym typeface="Symbol"/>
              </a:rPr>
              <a:t></a:t>
            </a:r>
            <a:endParaRPr lang="en-US" dirty="0"/>
          </a:p>
        </p:txBody>
      </p:sp>
      <p:sp>
        <p:nvSpPr>
          <p:cNvPr id="42" name="TextBox 41"/>
          <p:cNvSpPr txBox="1"/>
          <p:nvPr/>
        </p:nvSpPr>
        <p:spPr>
          <a:xfrm>
            <a:off x="4953000" y="2057400"/>
            <a:ext cx="356188" cy="369332"/>
          </a:xfrm>
          <a:prstGeom prst="rect">
            <a:avLst/>
          </a:prstGeom>
          <a:solidFill>
            <a:schemeClr val="accent5">
              <a:lumMod val="20000"/>
              <a:lumOff val="80000"/>
            </a:schemeClr>
          </a:solidFill>
        </p:spPr>
        <p:txBody>
          <a:bodyPr wrap="none" rtlCol="0">
            <a:spAutoFit/>
          </a:bodyPr>
          <a:lstStyle/>
          <a:p>
            <a:r>
              <a:rPr lang="en-US" dirty="0">
                <a:sym typeface="Symbol"/>
              </a:rPr>
              <a:t></a:t>
            </a:r>
            <a:r>
              <a:rPr lang="en-US" baseline="-25000" dirty="0">
                <a:sym typeface="Symbol"/>
              </a:rPr>
              <a:t>t</a:t>
            </a:r>
            <a:endParaRPr lang="en-US" baseline="-25000" dirty="0"/>
          </a:p>
        </p:txBody>
      </p:sp>
      <p:sp>
        <p:nvSpPr>
          <p:cNvPr id="43" name="Freeform 42"/>
          <p:cNvSpPr/>
          <p:nvPr/>
        </p:nvSpPr>
        <p:spPr>
          <a:xfrm>
            <a:off x="4800600" y="2362200"/>
            <a:ext cx="257332" cy="374754"/>
          </a:xfrm>
          <a:custGeom>
            <a:avLst/>
            <a:gdLst>
              <a:gd name="connsiteX0" fmla="*/ 194872 w 257332"/>
              <a:gd name="connsiteY0" fmla="*/ 0 h 374754"/>
              <a:gd name="connsiteX1" fmla="*/ 104931 w 257332"/>
              <a:gd name="connsiteY1" fmla="*/ 164892 h 374754"/>
              <a:gd name="connsiteX2" fmla="*/ 239843 w 257332"/>
              <a:gd name="connsiteY2" fmla="*/ 164892 h 374754"/>
              <a:gd name="connsiteX3" fmla="*/ 0 w 257332"/>
              <a:gd name="connsiteY3" fmla="*/ 374754 h 374754"/>
            </a:gdLst>
            <a:ahLst/>
            <a:cxnLst>
              <a:cxn ang="0">
                <a:pos x="connsiteX0" y="connsiteY0"/>
              </a:cxn>
              <a:cxn ang="0">
                <a:pos x="connsiteX1" y="connsiteY1"/>
              </a:cxn>
              <a:cxn ang="0">
                <a:pos x="connsiteX2" y="connsiteY2"/>
              </a:cxn>
              <a:cxn ang="0">
                <a:pos x="connsiteX3" y="connsiteY3"/>
              </a:cxn>
            </a:cxnLst>
            <a:rect l="l" t="t" r="r" b="b"/>
            <a:pathLst>
              <a:path w="257332" h="374754">
                <a:moveTo>
                  <a:pt x="194872" y="0"/>
                </a:moveTo>
                <a:cubicBezTo>
                  <a:pt x="146154" y="68705"/>
                  <a:pt x="97436" y="137410"/>
                  <a:pt x="104931" y="164892"/>
                </a:cubicBezTo>
                <a:cubicBezTo>
                  <a:pt x="112426" y="192374"/>
                  <a:pt x="257332" y="129915"/>
                  <a:pt x="239843" y="164892"/>
                </a:cubicBezTo>
                <a:cubicBezTo>
                  <a:pt x="222355" y="199869"/>
                  <a:pt x="0" y="374754"/>
                  <a:pt x="0" y="374754"/>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5088340" y="3088943"/>
            <a:ext cx="311304" cy="369332"/>
          </a:xfrm>
          <a:prstGeom prst="rect">
            <a:avLst/>
          </a:prstGeom>
          <a:solidFill>
            <a:schemeClr val="accent5">
              <a:lumMod val="20000"/>
              <a:lumOff val="80000"/>
            </a:schemeClr>
          </a:solidFill>
        </p:spPr>
        <p:txBody>
          <a:bodyPr wrap="none" rtlCol="0">
            <a:spAutoFit/>
          </a:bodyPr>
          <a:lstStyle/>
          <a:p>
            <a:r>
              <a:rPr lang="en-US" dirty="0">
                <a:sym typeface="Symbol"/>
              </a:rPr>
              <a:t></a:t>
            </a:r>
            <a:endParaRPr lang="en-US" baseline="-25000" dirty="0"/>
          </a:p>
        </p:txBody>
      </p:sp>
      <p:sp>
        <p:nvSpPr>
          <p:cNvPr id="45" name="TextBox 44"/>
          <p:cNvSpPr txBox="1"/>
          <p:nvPr/>
        </p:nvSpPr>
        <p:spPr>
          <a:xfrm>
            <a:off x="6781800" y="3124200"/>
            <a:ext cx="279244" cy="369332"/>
          </a:xfrm>
          <a:prstGeom prst="rect">
            <a:avLst/>
          </a:prstGeom>
          <a:solidFill>
            <a:schemeClr val="accent5">
              <a:lumMod val="20000"/>
              <a:lumOff val="80000"/>
            </a:schemeClr>
          </a:solidFill>
        </p:spPr>
        <p:txBody>
          <a:bodyPr wrap="none" rtlCol="0">
            <a:spAutoFit/>
          </a:bodyPr>
          <a:lstStyle/>
          <a:p>
            <a:r>
              <a:rPr lang="en-US" dirty="0">
                <a:sym typeface="Symbol"/>
              </a:rPr>
              <a:t></a:t>
            </a:r>
            <a:endParaRPr lang="en-US" baseline="-25000" dirty="0"/>
          </a:p>
        </p:txBody>
      </p:sp>
      <p:sp>
        <p:nvSpPr>
          <p:cNvPr id="47" name="Arc 46"/>
          <p:cNvSpPr/>
          <p:nvPr/>
        </p:nvSpPr>
        <p:spPr>
          <a:xfrm>
            <a:off x="3312826" y="2208551"/>
            <a:ext cx="1029325" cy="533400"/>
          </a:xfrm>
          <a:prstGeom prst="arc">
            <a:avLst>
              <a:gd name="adj1" fmla="val 690790"/>
              <a:gd name="adj2" fmla="val 10272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p:cNvSpPr txBox="1"/>
          <p:nvPr/>
        </p:nvSpPr>
        <p:spPr>
          <a:xfrm>
            <a:off x="1600200" y="3048000"/>
            <a:ext cx="330540" cy="369332"/>
          </a:xfrm>
          <a:prstGeom prst="rect">
            <a:avLst/>
          </a:prstGeom>
          <a:noFill/>
        </p:spPr>
        <p:txBody>
          <a:bodyPr wrap="none" rtlCol="0">
            <a:spAutoFit/>
          </a:bodyPr>
          <a:lstStyle/>
          <a:p>
            <a:r>
              <a:rPr lang="en-US" dirty="0">
                <a:sym typeface="Symbol"/>
              </a:rPr>
              <a:t></a:t>
            </a:r>
            <a:endParaRPr lang="en-US" dirty="0"/>
          </a:p>
        </p:txBody>
      </p:sp>
      <p:sp>
        <p:nvSpPr>
          <p:cNvPr id="49" name="TextBox 48"/>
          <p:cNvSpPr txBox="1"/>
          <p:nvPr/>
        </p:nvSpPr>
        <p:spPr>
          <a:xfrm>
            <a:off x="3505200" y="1752600"/>
            <a:ext cx="317716" cy="369332"/>
          </a:xfrm>
          <a:prstGeom prst="rect">
            <a:avLst/>
          </a:prstGeom>
          <a:solidFill>
            <a:schemeClr val="bg1"/>
          </a:solidFill>
        </p:spPr>
        <p:txBody>
          <a:bodyPr wrap="none" rtlCol="0">
            <a:spAutoFit/>
          </a:bodyPr>
          <a:lstStyle/>
          <a:p>
            <a:r>
              <a:rPr lang="en-US" dirty="0"/>
              <a:t>A</a:t>
            </a:r>
            <a:endParaRPr lang="en-US" baseline="-25000" dirty="0"/>
          </a:p>
        </p:txBody>
      </p:sp>
      <p:sp>
        <p:nvSpPr>
          <p:cNvPr id="50" name="Arc 49"/>
          <p:cNvSpPr/>
          <p:nvPr/>
        </p:nvSpPr>
        <p:spPr>
          <a:xfrm rot="7668653" flipV="1">
            <a:off x="3246448" y="2058605"/>
            <a:ext cx="457200" cy="533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8949663" flipH="1">
            <a:off x="7209159" y="3153427"/>
            <a:ext cx="426874" cy="30627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Oval 56"/>
          <p:cNvSpPr/>
          <p:nvPr/>
        </p:nvSpPr>
        <p:spPr>
          <a:xfrm>
            <a:off x="3810000" y="2286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231098" y="2839386"/>
            <a:ext cx="290464" cy="369332"/>
          </a:xfrm>
          <a:prstGeom prst="rect">
            <a:avLst/>
          </a:prstGeom>
          <a:solidFill>
            <a:schemeClr val="bg1"/>
          </a:solidFill>
        </p:spPr>
        <p:txBody>
          <a:bodyPr wrap="none" rtlCol="0">
            <a:spAutoFit/>
          </a:bodyPr>
          <a:lstStyle/>
          <a:p>
            <a:r>
              <a:rPr lang="en-US" dirty="0"/>
              <a:t>S</a:t>
            </a:r>
            <a:endParaRPr lang="en-US" baseline="-25000" dirty="0"/>
          </a:p>
        </p:txBody>
      </p:sp>
      <p:sp>
        <p:nvSpPr>
          <p:cNvPr id="62" name="TextBox 61"/>
          <p:cNvSpPr txBox="1"/>
          <p:nvPr/>
        </p:nvSpPr>
        <p:spPr>
          <a:xfrm>
            <a:off x="8064708" y="2864371"/>
            <a:ext cx="303288" cy="369332"/>
          </a:xfrm>
          <a:prstGeom prst="rect">
            <a:avLst/>
          </a:prstGeom>
          <a:solidFill>
            <a:schemeClr val="accent5">
              <a:lumMod val="20000"/>
              <a:lumOff val="80000"/>
            </a:schemeClr>
          </a:solidFill>
        </p:spPr>
        <p:txBody>
          <a:bodyPr wrap="none" rtlCol="0">
            <a:spAutoFit/>
          </a:bodyPr>
          <a:lstStyle/>
          <a:p>
            <a:r>
              <a:rPr lang="en-US" dirty="0"/>
              <a:t>P</a:t>
            </a:r>
            <a:endParaRPr lang="en-US" baseline="-25000" dirty="0"/>
          </a:p>
        </p:txBody>
      </p:sp>
      <p:sp>
        <p:nvSpPr>
          <p:cNvPr id="64" name="TextBox 63"/>
          <p:cNvSpPr txBox="1"/>
          <p:nvPr/>
        </p:nvSpPr>
        <p:spPr>
          <a:xfrm>
            <a:off x="6253399" y="3481466"/>
            <a:ext cx="308098" cy="369332"/>
          </a:xfrm>
          <a:prstGeom prst="rect">
            <a:avLst/>
          </a:prstGeom>
          <a:solidFill>
            <a:schemeClr val="accent5">
              <a:lumMod val="20000"/>
              <a:lumOff val="80000"/>
            </a:schemeClr>
          </a:solidFill>
        </p:spPr>
        <p:txBody>
          <a:bodyPr wrap="none" rtlCol="0">
            <a:spAutoFit/>
          </a:bodyPr>
          <a:lstStyle/>
          <a:p>
            <a:r>
              <a:rPr lang="en-US" dirty="0"/>
              <a:t>C</a:t>
            </a:r>
            <a:endParaRPr lang="en-US" baseline="-25000" dirty="0"/>
          </a:p>
        </p:txBody>
      </p:sp>
      <p:cxnSp>
        <p:nvCxnSpPr>
          <p:cNvPr id="7" name="Straight Connector 6"/>
          <p:cNvCxnSpPr/>
          <p:nvPr/>
        </p:nvCxnSpPr>
        <p:spPr>
          <a:xfrm rot="10800000" flipH="1">
            <a:off x="252249" y="3475220"/>
            <a:ext cx="8891751"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324600" y="342900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rot="10800000">
            <a:off x="3810000" y="2362200"/>
            <a:ext cx="4495800" cy="1066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587648" y="3513945"/>
            <a:ext cx="316112" cy="369332"/>
          </a:xfrm>
          <a:prstGeom prst="rect">
            <a:avLst/>
          </a:prstGeom>
          <a:solidFill>
            <a:schemeClr val="accent5">
              <a:lumMod val="20000"/>
              <a:lumOff val="80000"/>
            </a:schemeClr>
          </a:solidFill>
        </p:spPr>
        <p:txBody>
          <a:bodyPr wrap="none" rtlCol="0">
            <a:spAutoFit/>
          </a:bodyPr>
          <a:lstStyle/>
          <a:p>
            <a:r>
              <a:rPr lang="en-US" dirty="0"/>
              <a:t>V</a:t>
            </a:r>
            <a:endParaRPr lang="en-US" baseline="-25000" dirty="0"/>
          </a:p>
        </p:txBody>
      </p:sp>
      <p:sp>
        <p:nvSpPr>
          <p:cNvPr id="70" name="Oval 69"/>
          <p:cNvSpPr/>
          <p:nvPr/>
        </p:nvSpPr>
        <p:spPr>
          <a:xfrm>
            <a:off x="3763810" y="3446490"/>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2"/>
          <p:cNvPicPr>
            <a:picLocks noChangeAspect="1" noChangeArrowheads="1"/>
          </p:cNvPicPr>
          <p:nvPr/>
        </p:nvPicPr>
        <p:blipFill>
          <a:blip r:embed="rId2" cstate="print"/>
          <a:srcRect/>
          <a:stretch>
            <a:fillRect/>
          </a:stretch>
        </p:blipFill>
        <p:spPr bwMode="auto">
          <a:xfrm>
            <a:off x="2700338" y="576263"/>
            <a:ext cx="3743325" cy="570547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ChangeArrowheads="1"/>
          </p:cNvSpPr>
          <p:nvPr>
            <p:ph type="title"/>
          </p:nvPr>
        </p:nvSpPr>
        <p:spPr/>
        <p:txBody>
          <a:bodyPr/>
          <a:lstStyle/>
          <a:p>
            <a:r>
              <a:rPr lang="en-US" dirty="0"/>
              <a:t>Question 223.14.9</a:t>
            </a:r>
          </a:p>
        </p:txBody>
      </p:sp>
      <p:sp>
        <p:nvSpPr>
          <p:cNvPr id="173060" name="Rectangle 3"/>
          <p:cNvSpPr>
            <a:spLocks noGrp="1" noChangeArrowheads="1"/>
          </p:cNvSpPr>
          <p:nvPr>
            <p:ph idx="1"/>
          </p:nvPr>
        </p:nvSpPr>
        <p:spPr/>
        <p:txBody>
          <a:bodyPr/>
          <a:lstStyle/>
          <a:p>
            <a:pPr marL="609600" indent="-609600" eaLnBrk="1" hangingPunct="1">
              <a:buFontTx/>
              <a:buNone/>
            </a:pPr>
            <a:r>
              <a:rPr lang="en-US" dirty="0"/>
              <a:t>You are building a complex optical device on an optical bench. You are out of mirrors. Can you use a prism instead?</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p:txBody>
      </p:sp>
      <p:sp>
        <p:nvSpPr>
          <p:cNvPr id="173058" name="Slide Number Placeholder 5"/>
          <p:cNvSpPr>
            <a:spLocks noGrp="1"/>
          </p:cNvSpPr>
          <p:nvPr>
            <p:ph type="sldNum" sz="quarter" idx="12"/>
          </p:nvPr>
        </p:nvSpPr>
        <p:spPr>
          <a:noFill/>
        </p:spPr>
        <p:txBody>
          <a:bodyPr/>
          <a:lstStyle/>
          <a:p>
            <a:fld id="{ED479BD8-F3F3-4538-9CD4-C39BB586C309}"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a:off x="2595798" y="707037"/>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endCxn id="3" idx="5"/>
          </p:cNvCxnSpPr>
          <p:nvPr/>
        </p:nvCxnSpPr>
        <p:spPr>
          <a:xfrm>
            <a:off x="884420" y="2023672"/>
            <a:ext cx="3105463" cy="4747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flipV="1">
            <a:off x="2605791" y="3410262"/>
            <a:ext cx="2738202" cy="499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52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204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357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509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662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814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966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1119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271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424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576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28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881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2033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2186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2383431" y="2098631"/>
            <a:ext cx="1656424" cy="374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2632018" y="2194818"/>
            <a:ext cx="1491532" cy="99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6200000" flipH="1">
            <a:off x="2858120" y="2268520"/>
            <a:ext cx="1341630" cy="124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6200000" flipH="1">
            <a:off x="3099211" y="2357210"/>
            <a:ext cx="1176739"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flipH="1">
            <a:off x="3309072" y="2432160"/>
            <a:ext cx="1059319" cy="24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 name="Group 39"/>
          <p:cNvGrpSpPr/>
          <p:nvPr/>
        </p:nvGrpSpPr>
        <p:grpSpPr>
          <a:xfrm rot="5400000" flipH="1">
            <a:off x="3527689" y="1658904"/>
            <a:ext cx="789478" cy="1786327"/>
            <a:chOff x="2900601" y="3172912"/>
            <a:chExt cx="776990" cy="1786327"/>
          </a:xfrm>
        </p:grpSpPr>
        <p:cxnSp>
          <p:nvCxnSpPr>
            <p:cNvPr id="34" name="Straight Connector 33"/>
            <p:cNvCxnSpPr/>
            <p:nvPr/>
          </p:nvCxnSpPr>
          <p:spPr>
            <a:xfrm rot="16200000" flipH="1">
              <a:off x="2023676" y="404983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2221041" y="4094801"/>
              <a:ext cx="1656424" cy="374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2469628" y="4190988"/>
              <a:ext cx="1491532" cy="99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2695730" y="4264690"/>
              <a:ext cx="1341630" cy="124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2936821" y="4353380"/>
              <a:ext cx="1176739"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3146682" y="4428330"/>
              <a:ext cx="1059319" cy="24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7" name="Group 51"/>
          <p:cNvGrpSpPr/>
          <p:nvPr/>
        </p:nvGrpSpPr>
        <p:grpSpPr>
          <a:xfrm rot="5400000">
            <a:off x="3135445" y="2978059"/>
            <a:ext cx="1538990" cy="1768839"/>
            <a:chOff x="1081791" y="1329142"/>
            <a:chExt cx="1538990" cy="1768839"/>
          </a:xfrm>
        </p:grpSpPr>
        <p:cxnSp>
          <p:nvCxnSpPr>
            <p:cNvPr id="41" name="Straight Connector 40"/>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 name="Group 52"/>
          <p:cNvGrpSpPr/>
          <p:nvPr/>
        </p:nvGrpSpPr>
        <p:grpSpPr>
          <a:xfrm rot="2738990">
            <a:off x="2893104" y="1546503"/>
            <a:ext cx="1538990" cy="199864"/>
            <a:chOff x="1081791" y="1329142"/>
            <a:chExt cx="1538990" cy="1768839"/>
          </a:xfrm>
        </p:grpSpPr>
        <p:cxnSp>
          <p:nvCxnSpPr>
            <p:cNvPr id="54" name="Straight Connector 53"/>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8" name="Group 64"/>
          <p:cNvGrpSpPr/>
          <p:nvPr/>
        </p:nvGrpSpPr>
        <p:grpSpPr>
          <a:xfrm rot="2738990">
            <a:off x="3570160" y="2148609"/>
            <a:ext cx="1538990" cy="199864"/>
            <a:chOff x="1081791" y="1329142"/>
            <a:chExt cx="1538990" cy="1768839"/>
          </a:xfrm>
        </p:grpSpPr>
        <p:cxnSp>
          <p:nvCxnSpPr>
            <p:cNvPr id="66" name="Straight Connector 65"/>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77" name="Rectangle 76"/>
          <p:cNvSpPr/>
          <p:nvPr/>
        </p:nvSpPr>
        <p:spPr>
          <a:xfrm rot="18850252">
            <a:off x="4008331" y="514729"/>
            <a:ext cx="279660" cy="2623902"/>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rot="18850252">
            <a:off x="3911911" y="537977"/>
            <a:ext cx="161718" cy="2623902"/>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p:cNvSpPr/>
          <p:nvPr/>
        </p:nvSpPr>
        <p:spPr>
          <a:xfrm rot="10800000">
            <a:off x="2972425" y="721871"/>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ght Triangle 2"/>
          <p:cNvSpPr/>
          <p:nvPr/>
        </p:nvSpPr>
        <p:spPr>
          <a:xfrm>
            <a:off x="2595798" y="707037"/>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p:cNvSpPr/>
          <p:nvPr/>
        </p:nvSpPr>
        <p:spPr>
          <a:xfrm rot="10800000">
            <a:off x="2772400" y="693296"/>
            <a:ext cx="2788170" cy="2728209"/>
          </a:xfrm>
          <a:prstGeom prst="r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25"/>
          <p:cNvGrpSpPr/>
          <p:nvPr/>
        </p:nvGrpSpPr>
        <p:grpSpPr>
          <a:xfrm>
            <a:off x="3038021" y="1143001"/>
            <a:ext cx="2336048" cy="1799430"/>
            <a:chOff x="8572046" y="852738"/>
            <a:chExt cx="2336048" cy="1470567"/>
          </a:xfrm>
        </p:grpSpPr>
        <p:cxnSp>
          <p:nvCxnSpPr>
            <p:cNvPr id="80" name="Straight Connector 79"/>
            <p:cNvCxnSpPr/>
            <p:nvPr/>
          </p:nvCxnSpPr>
          <p:spPr>
            <a:xfrm rot="16200000" flipV="1">
              <a:off x="10165201"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flipV="1">
              <a:off x="10010479"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flipV="1">
              <a:off x="9855757"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flipV="1">
              <a:off x="9701035"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flipV="1">
              <a:off x="9546313"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flipV="1">
              <a:off x="9391591"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6200000" flipV="1">
              <a:off x="9236869"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V="1">
              <a:off x="9082147"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6200000" flipV="1">
              <a:off x="8927425"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flipV="1">
              <a:off x="8772703"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flipV="1">
              <a:off x="8617981"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flipV="1">
              <a:off x="8463260"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flipV="1">
              <a:off x="8308538"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V="1">
              <a:off x="8153816"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6200000" flipV="1">
              <a:off x="7999094" y="1580413"/>
              <a:ext cx="1470567"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6200000" flipV="1">
              <a:off x="7855643" y="1569143"/>
              <a:ext cx="1452310" cy="195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78" name="Rectangle 77"/>
          <p:cNvSpPr/>
          <p:nvPr/>
        </p:nvSpPr>
        <p:spPr>
          <a:xfrm rot="18850252">
            <a:off x="4050599" y="567345"/>
            <a:ext cx="82928" cy="3012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a:endCxn id="3" idx="5"/>
          </p:cNvCxnSpPr>
          <p:nvPr/>
        </p:nvCxnSpPr>
        <p:spPr>
          <a:xfrm>
            <a:off x="884420" y="2023672"/>
            <a:ext cx="3105463" cy="4747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flipV="1">
            <a:off x="2605791" y="3410262"/>
            <a:ext cx="2738202" cy="499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6200000" flipH="1">
            <a:off x="52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204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357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509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6200000" flipH="1">
            <a:off x="662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6200000" flipH="1">
            <a:off x="814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flipH="1">
            <a:off x="966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flipH="1">
            <a:off x="1119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1271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6200000" flipH="1">
            <a:off x="14240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6200000" flipH="1">
            <a:off x="15764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6200000" flipH="1">
            <a:off x="17288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8812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6200000" flipH="1">
            <a:off x="2033666" y="20536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 name="Group 39"/>
          <p:cNvGrpSpPr/>
          <p:nvPr/>
        </p:nvGrpSpPr>
        <p:grpSpPr>
          <a:xfrm rot="5400000" flipH="1">
            <a:off x="3527689" y="1658904"/>
            <a:ext cx="789478" cy="1786327"/>
            <a:chOff x="2900601" y="3172912"/>
            <a:chExt cx="776990" cy="1786327"/>
          </a:xfrm>
        </p:grpSpPr>
        <p:cxnSp>
          <p:nvCxnSpPr>
            <p:cNvPr id="34" name="Straight Connector 33"/>
            <p:cNvCxnSpPr/>
            <p:nvPr/>
          </p:nvCxnSpPr>
          <p:spPr>
            <a:xfrm rot="16200000" flipH="1">
              <a:off x="2023676" y="404983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2221041" y="4094801"/>
              <a:ext cx="1656424" cy="3747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6200000" flipH="1">
              <a:off x="2469628" y="4190988"/>
              <a:ext cx="1491532" cy="999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flipH="1">
              <a:off x="2695730" y="4264690"/>
              <a:ext cx="1341630" cy="1249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2936821" y="4353380"/>
              <a:ext cx="1176739"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6200000" flipH="1">
              <a:off x="3146682" y="4428330"/>
              <a:ext cx="1059319" cy="24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 name="Group 51"/>
          <p:cNvGrpSpPr/>
          <p:nvPr/>
        </p:nvGrpSpPr>
        <p:grpSpPr>
          <a:xfrm rot="5400000">
            <a:off x="3135445" y="2978059"/>
            <a:ext cx="1538990" cy="1768839"/>
            <a:chOff x="1081791" y="1329142"/>
            <a:chExt cx="1538990" cy="1768839"/>
          </a:xfrm>
        </p:grpSpPr>
        <p:cxnSp>
          <p:nvCxnSpPr>
            <p:cNvPr id="41" name="Straight Connector 40"/>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79" name="Straight Connector 78"/>
          <p:cNvCxnSpPr/>
          <p:nvPr/>
        </p:nvCxnSpPr>
        <p:spPr>
          <a:xfrm rot="10800000">
            <a:off x="4143374" y="2036926"/>
            <a:ext cx="1990727" cy="2047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3" name="Group 52"/>
          <p:cNvGrpSpPr/>
          <p:nvPr/>
        </p:nvGrpSpPr>
        <p:grpSpPr>
          <a:xfrm rot="2738990">
            <a:off x="2872468" y="1595534"/>
            <a:ext cx="1538990" cy="142147"/>
            <a:chOff x="1081791" y="1329142"/>
            <a:chExt cx="1538990" cy="1768839"/>
          </a:xfrm>
        </p:grpSpPr>
        <p:cxnSp>
          <p:nvCxnSpPr>
            <p:cNvPr id="54" name="Straight Connector 53"/>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4" name="Group 64"/>
          <p:cNvGrpSpPr/>
          <p:nvPr/>
        </p:nvGrpSpPr>
        <p:grpSpPr>
          <a:xfrm rot="2738990">
            <a:off x="3754730" y="2436562"/>
            <a:ext cx="1538990" cy="129997"/>
            <a:chOff x="1081791" y="1329142"/>
            <a:chExt cx="1538990" cy="1768839"/>
          </a:xfrm>
        </p:grpSpPr>
        <p:cxnSp>
          <p:nvCxnSpPr>
            <p:cNvPr id="66" name="Straight Connector 65"/>
            <p:cNvCxnSpPr/>
            <p:nvPr/>
          </p:nvCxnSpPr>
          <p:spPr>
            <a:xfrm rot="16200000" flipH="1">
              <a:off x="204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H="1">
              <a:off x="357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flipH="1">
              <a:off x="509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flipH="1">
              <a:off x="662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6200000" flipH="1">
              <a:off x="814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966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6200000" flipH="1">
              <a:off x="11192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6200000" flipH="1">
              <a:off x="12716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14240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6200000" flipH="1">
              <a:off x="15764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6200000" flipH="1">
              <a:off x="1728866" y="2206067"/>
              <a:ext cx="1768839" cy="1499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p:cNvCxnSpPr/>
          <p:nvPr/>
        </p:nvCxnSpPr>
        <p:spPr>
          <a:xfrm rot="16200000" flipV="1">
            <a:off x="5086582" y="2044633"/>
            <a:ext cx="1799430"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rot="16200000" flipV="1">
            <a:off x="4931860" y="2044633"/>
            <a:ext cx="1799430"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rot="16200000" flipV="1">
            <a:off x="4777138" y="2044633"/>
            <a:ext cx="1799430" cy="152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rot="16200000" flipV="1">
            <a:off x="4635728" y="2031322"/>
            <a:ext cx="1777090" cy="195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3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DCIM\100CASIO\CIMG0112.JPG"/>
          <p:cNvPicPr>
            <a:picLocks noChangeAspect="1" noChangeArrowheads="1"/>
          </p:cNvPicPr>
          <p:nvPr/>
        </p:nvPicPr>
        <p:blipFill>
          <a:blip r:embed="rId2" cstate="print"/>
          <a:srcRect/>
          <a:stretch>
            <a:fillRect/>
          </a:stretch>
        </p:blipFill>
        <p:spPr bwMode="auto">
          <a:xfrm>
            <a:off x="5141626" y="3856219"/>
            <a:ext cx="4002374" cy="3001781"/>
          </a:xfrm>
          <a:prstGeom prst="rect">
            <a:avLst/>
          </a:prstGeom>
          <a:noFill/>
        </p:spPr>
      </p:pic>
      <p:pic>
        <p:nvPicPr>
          <p:cNvPr id="1027" name="Picture 3" descr="F:\DCIM\100CASIO\CIMG0109.JPG"/>
          <p:cNvPicPr>
            <a:picLocks noChangeAspect="1" noChangeArrowheads="1"/>
          </p:cNvPicPr>
          <p:nvPr/>
        </p:nvPicPr>
        <p:blipFill>
          <a:blip r:embed="rId3" cstate="print"/>
          <a:srcRect/>
          <a:stretch>
            <a:fillRect/>
          </a:stretch>
        </p:blipFill>
        <p:spPr bwMode="auto">
          <a:xfrm>
            <a:off x="0" y="0"/>
            <a:ext cx="4092315" cy="3102964"/>
          </a:xfrm>
          <a:prstGeom prst="rect">
            <a:avLst/>
          </a:prstGeom>
          <a:noFill/>
        </p:spPr>
      </p:pic>
      <p:pic>
        <p:nvPicPr>
          <p:cNvPr id="1028" name="Picture 4" descr="F:\DCIM\100CASIO\CIMG0107.JPG"/>
          <p:cNvPicPr>
            <a:picLocks noChangeAspect="1" noChangeArrowheads="1"/>
          </p:cNvPicPr>
          <p:nvPr/>
        </p:nvPicPr>
        <p:blipFill>
          <a:blip r:embed="rId4" cstate="print"/>
          <a:srcRect/>
          <a:stretch>
            <a:fillRect/>
          </a:stretch>
        </p:blipFill>
        <p:spPr bwMode="auto">
          <a:xfrm>
            <a:off x="5126630" y="0"/>
            <a:ext cx="3987384" cy="2990538"/>
          </a:xfrm>
          <a:prstGeom prst="rect">
            <a:avLst/>
          </a:prstGeom>
          <a:noFill/>
        </p:spPr>
      </p:pic>
      <p:pic>
        <p:nvPicPr>
          <p:cNvPr id="1029" name="Picture 5" descr="F:\DCIM\100CASIO\CIMG0104.JPG"/>
          <p:cNvPicPr>
            <a:picLocks noChangeAspect="1" noChangeArrowheads="1"/>
          </p:cNvPicPr>
          <p:nvPr/>
        </p:nvPicPr>
        <p:blipFill>
          <a:blip r:embed="rId5" cstate="print"/>
          <a:srcRect/>
          <a:stretch>
            <a:fillRect/>
          </a:stretch>
        </p:blipFill>
        <p:spPr bwMode="auto">
          <a:xfrm>
            <a:off x="0" y="3710065"/>
            <a:ext cx="4197246" cy="3147935"/>
          </a:xfrm>
          <a:prstGeom prst="rect">
            <a:avLst/>
          </a:prstGeom>
          <a:noFill/>
        </p:spPr>
      </p:pic>
      <p:sp>
        <p:nvSpPr>
          <p:cNvPr id="7" name="TextBox 6"/>
          <p:cNvSpPr txBox="1"/>
          <p:nvPr/>
        </p:nvSpPr>
        <p:spPr>
          <a:xfrm>
            <a:off x="119921" y="959370"/>
            <a:ext cx="529312" cy="461665"/>
          </a:xfrm>
          <a:prstGeom prst="rect">
            <a:avLst/>
          </a:prstGeom>
          <a:noFill/>
        </p:spPr>
        <p:txBody>
          <a:bodyPr wrap="none" rtlCol="0">
            <a:spAutoFit/>
          </a:bodyPr>
          <a:lstStyle/>
          <a:p>
            <a:r>
              <a:rPr lang="en-US" sz="2400" b="1" dirty="0">
                <a:solidFill>
                  <a:schemeClr val="bg1"/>
                </a:solidFill>
              </a:rPr>
              <a:t>(a)</a:t>
            </a:r>
          </a:p>
        </p:txBody>
      </p:sp>
      <p:sp>
        <p:nvSpPr>
          <p:cNvPr id="8" name="TextBox 7"/>
          <p:cNvSpPr txBox="1"/>
          <p:nvPr/>
        </p:nvSpPr>
        <p:spPr>
          <a:xfrm>
            <a:off x="4769370" y="959370"/>
            <a:ext cx="542136" cy="461665"/>
          </a:xfrm>
          <a:prstGeom prst="rect">
            <a:avLst/>
          </a:prstGeom>
          <a:noFill/>
        </p:spPr>
        <p:txBody>
          <a:bodyPr wrap="none" rtlCol="0">
            <a:spAutoFit/>
          </a:bodyPr>
          <a:lstStyle/>
          <a:p>
            <a:r>
              <a:rPr lang="en-US" sz="2400" b="1" dirty="0">
                <a:solidFill>
                  <a:schemeClr val="bg1"/>
                </a:solidFill>
              </a:rPr>
              <a:t>(b)</a:t>
            </a:r>
          </a:p>
        </p:txBody>
      </p:sp>
      <p:sp>
        <p:nvSpPr>
          <p:cNvPr id="9" name="TextBox 8"/>
          <p:cNvSpPr txBox="1"/>
          <p:nvPr/>
        </p:nvSpPr>
        <p:spPr>
          <a:xfrm>
            <a:off x="131944" y="4489553"/>
            <a:ext cx="505267" cy="461665"/>
          </a:xfrm>
          <a:prstGeom prst="rect">
            <a:avLst/>
          </a:prstGeom>
          <a:noFill/>
        </p:spPr>
        <p:txBody>
          <a:bodyPr wrap="none" rtlCol="0">
            <a:spAutoFit/>
          </a:bodyPr>
          <a:lstStyle/>
          <a:p>
            <a:r>
              <a:rPr lang="en-US" sz="2400" b="1" dirty="0">
                <a:solidFill>
                  <a:schemeClr val="bg1"/>
                </a:solidFill>
              </a:rPr>
              <a:t>(c)</a:t>
            </a:r>
          </a:p>
        </p:txBody>
      </p:sp>
      <p:sp>
        <p:nvSpPr>
          <p:cNvPr id="10" name="TextBox 9"/>
          <p:cNvSpPr txBox="1"/>
          <p:nvPr/>
        </p:nvSpPr>
        <p:spPr>
          <a:xfrm>
            <a:off x="4769370" y="4489553"/>
            <a:ext cx="542136" cy="461665"/>
          </a:xfrm>
          <a:prstGeom prst="rect">
            <a:avLst/>
          </a:prstGeom>
          <a:noFill/>
        </p:spPr>
        <p:txBody>
          <a:bodyPr wrap="none" rtlCol="0">
            <a:spAutoFit/>
          </a:bodyPr>
          <a:lstStyle/>
          <a:p>
            <a:r>
              <a:rPr lang="en-US" sz="2400" b="1" dirty="0">
                <a:solidFill>
                  <a:schemeClr val="bg1"/>
                </a:solidFill>
              </a:rPr>
              <a:t>(d)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DCIM\100CASIO\CIMG0114.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4" name="TextBox 3"/>
          <p:cNvSpPr txBox="1"/>
          <p:nvPr/>
        </p:nvSpPr>
        <p:spPr>
          <a:xfrm>
            <a:off x="1199213" y="3927423"/>
            <a:ext cx="2087495" cy="523220"/>
          </a:xfrm>
          <a:prstGeom prst="rect">
            <a:avLst/>
          </a:prstGeom>
          <a:noFill/>
        </p:spPr>
        <p:txBody>
          <a:bodyPr wrap="none" rtlCol="0">
            <a:spAutoFit/>
          </a:bodyPr>
          <a:lstStyle/>
          <a:p>
            <a:r>
              <a:rPr lang="en-US" sz="2800" dirty="0">
                <a:solidFill>
                  <a:schemeClr val="bg1"/>
                </a:solidFill>
              </a:rPr>
              <a:t>Laser Pointer</a:t>
            </a:r>
          </a:p>
        </p:txBody>
      </p:sp>
      <p:sp>
        <p:nvSpPr>
          <p:cNvPr id="5" name="TextBox 4"/>
          <p:cNvSpPr txBox="1"/>
          <p:nvPr/>
        </p:nvSpPr>
        <p:spPr>
          <a:xfrm>
            <a:off x="2518348" y="2653258"/>
            <a:ext cx="1869743" cy="461665"/>
          </a:xfrm>
          <a:prstGeom prst="rect">
            <a:avLst/>
          </a:prstGeom>
          <a:noFill/>
        </p:spPr>
        <p:txBody>
          <a:bodyPr wrap="none" rtlCol="0">
            <a:spAutoFit/>
          </a:bodyPr>
          <a:lstStyle/>
          <a:p>
            <a:r>
              <a:rPr lang="en-US" sz="2400" dirty="0">
                <a:solidFill>
                  <a:schemeClr val="bg1"/>
                </a:solidFill>
              </a:rPr>
              <a:t>Beam Splitter</a:t>
            </a:r>
          </a:p>
        </p:txBody>
      </p:sp>
      <p:sp>
        <p:nvSpPr>
          <p:cNvPr id="6" name="TextBox 5"/>
          <p:cNvSpPr txBox="1"/>
          <p:nvPr/>
        </p:nvSpPr>
        <p:spPr>
          <a:xfrm>
            <a:off x="2325974" y="737017"/>
            <a:ext cx="1466537" cy="1200329"/>
          </a:xfrm>
          <a:prstGeom prst="rect">
            <a:avLst/>
          </a:prstGeom>
          <a:noFill/>
        </p:spPr>
        <p:txBody>
          <a:bodyPr wrap="square" rtlCol="0">
            <a:spAutoFit/>
          </a:bodyPr>
          <a:lstStyle/>
          <a:p>
            <a:pPr algn="r"/>
            <a:r>
              <a:rPr lang="en-US" sz="2400" dirty="0">
                <a:solidFill>
                  <a:schemeClr val="bg1"/>
                </a:solidFill>
              </a:rPr>
              <a:t>Internally Reflected Beam</a:t>
            </a:r>
          </a:p>
        </p:txBody>
      </p:sp>
      <p:sp>
        <p:nvSpPr>
          <p:cNvPr id="7" name="TextBox 6"/>
          <p:cNvSpPr txBox="1"/>
          <p:nvPr/>
        </p:nvSpPr>
        <p:spPr>
          <a:xfrm>
            <a:off x="6190937" y="4052341"/>
            <a:ext cx="1978702" cy="1569660"/>
          </a:xfrm>
          <a:prstGeom prst="rect">
            <a:avLst/>
          </a:prstGeom>
          <a:noFill/>
        </p:spPr>
        <p:txBody>
          <a:bodyPr wrap="square" rtlCol="0">
            <a:spAutoFit/>
          </a:bodyPr>
          <a:lstStyle/>
          <a:p>
            <a:pPr algn="r"/>
            <a:r>
              <a:rPr lang="en-US" sz="2400" dirty="0">
                <a:solidFill>
                  <a:schemeClr val="bg1"/>
                </a:solidFill>
              </a:rPr>
              <a:t>Frustrated Total Internal Reflection Beam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1217134"/>
            <a:ext cx="3072437" cy="4252871"/>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3016301" y="1262376"/>
            <a:ext cx="2874833" cy="4299805"/>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5620037" y="1263312"/>
            <a:ext cx="3523963" cy="4343009"/>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rot="16200000" flipH="1">
            <a:off x="3646488" y="4630738"/>
            <a:ext cx="19748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4614863" y="5600700"/>
            <a:ext cx="3892550" cy="7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4900613" y="3657600"/>
            <a:ext cx="414337" cy="1960563"/>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21" name="Freeform 20"/>
          <p:cNvSpPr/>
          <p:nvPr/>
        </p:nvSpPr>
        <p:spPr>
          <a:xfrm>
            <a:off x="5843588" y="4397375"/>
            <a:ext cx="463550" cy="1206500"/>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22" name="Freeform 21"/>
          <p:cNvSpPr/>
          <p:nvPr/>
        </p:nvSpPr>
        <p:spPr>
          <a:xfrm>
            <a:off x="6727825" y="4864100"/>
            <a:ext cx="646113" cy="733425"/>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23" name="Freeform 22"/>
          <p:cNvSpPr/>
          <p:nvPr/>
        </p:nvSpPr>
        <p:spPr>
          <a:xfrm>
            <a:off x="7688263" y="5205413"/>
            <a:ext cx="646112" cy="404812"/>
          </a:xfrm>
          <a:custGeom>
            <a:avLst/>
            <a:gdLst>
              <a:gd name="connsiteX0" fmla="*/ 0 w 1224643"/>
              <a:gd name="connsiteY0" fmla="*/ 3646714 h 3646714"/>
              <a:gd name="connsiteX1" fmla="*/ 310243 w 1224643"/>
              <a:gd name="connsiteY1" fmla="*/ 3320143 h 3646714"/>
              <a:gd name="connsiteX2" fmla="*/ 473528 w 1224643"/>
              <a:gd name="connsiteY2" fmla="*/ 2699657 h 3646714"/>
              <a:gd name="connsiteX3" fmla="*/ 620485 w 1224643"/>
              <a:gd name="connsiteY3" fmla="*/ 5443 h 3646714"/>
              <a:gd name="connsiteX4" fmla="*/ 767443 w 1224643"/>
              <a:gd name="connsiteY4" fmla="*/ 2732314 h 3646714"/>
              <a:gd name="connsiteX5" fmla="*/ 947057 w 1224643"/>
              <a:gd name="connsiteY5" fmla="*/ 3303814 h 3646714"/>
              <a:gd name="connsiteX6" fmla="*/ 1224643 w 1224643"/>
              <a:gd name="connsiteY6" fmla="*/ 3630385 h 364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4643" h="3646714">
                <a:moveTo>
                  <a:pt x="0" y="3646714"/>
                </a:moveTo>
                <a:cubicBezTo>
                  <a:pt x="115661" y="3562350"/>
                  <a:pt x="231322" y="3477986"/>
                  <a:pt x="310243" y="3320143"/>
                </a:cubicBezTo>
                <a:cubicBezTo>
                  <a:pt x="389164" y="3162300"/>
                  <a:pt x="421821" y="3252107"/>
                  <a:pt x="473528" y="2699657"/>
                </a:cubicBezTo>
                <a:cubicBezTo>
                  <a:pt x="525235" y="2147207"/>
                  <a:pt x="571499" y="0"/>
                  <a:pt x="620485" y="5443"/>
                </a:cubicBezTo>
                <a:cubicBezTo>
                  <a:pt x="669471" y="10886"/>
                  <a:pt x="713014" y="2182586"/>
                  <a:pt x="767443" y="2732314"/>
                </a:cubicBezTo>
                <a:cubicBezTo>
                  <a:pt x="821872" y="3282042"/>
                  <a:pt x="870857" y="3154136"/>
                  <a:pt x="947057" y="3303814"/>
                </a:cubicBezTo>
                <a:cubicBezTo>
                  <a:pt x="1023257" y="3453492"/>
                  <a:pt x="1123950" y="3541938"/>
                  <a:pt x="1224643" y="3630385"/>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a:p>
        </p:txBody>
      </p:sp>
      <p:sp>
        <p:nvSpPr>
          <p:cNvPr id="653319" name="TextBox 24"/>
          <p:cNvSpPr txBox="1">
            <a:spLocks noChangeArrowheads="1"/>
          </p:cNvSpPr>
          <p:nvPr/>
        </p:nvSpPr>
        <p:spPr bwMode="auto">
          <a:xfrm>
            <a:off x="6040438" y="5819775"/>
            <a:ext cx="1416050" cy="307975"/>
          </a:xfrm>
          <a:prstGeom prst="rect">
            <a:avLst/>
          </a:prstGeom>
          <a:noFill/>
          <a:ln w="9525">
            <a:noFill/>
            <a:miter lim="800000"/>
            <a:headEnd/>
            <a:tailEnd/>
          </a:ln>
        </p:spPr>
        <p:txBody>
          <a:bodyPr wrap="none">
            <a:spAutoFit/>
          </a:bodyPr>
          <a:lstStyle/>
          <a:p>
            <a:r>
              <a:rPr lang="en-US" sz="1400"/>
              <a:t>Frequency (Hz)</a:t>
            </a:r>
          </a:p>
        </p:txBody>
      </p:sp>
      <p:sp>
        <p:nvSpPr>
          <p:cNvPr id="653320" name="TextBox 25"/>
          <p:cNvSpPr txBox="1">
            <a:spLocks noChangeArrowheads="1"/>
          </p:cNvSpPr>
          <p:nvPr/>
        </p:nvSpPr>
        <p:spPr bwMode="auto">
          <a:xfrm rot="-5400000">
            <a:off x="3720307" y="4425156"/>
            <a:ext cx="1516062" cy="307975"/>
          </a:xfrm>
          <a:prstGeom prst="rect">
            <a:avLst/>
          </a:prstGeom>
          <a:noFill/>
          <a:ln w="9525">
            <a:noFill/>
            <a:miter lim="800000"/>
            <a:headEnd/>
            <a:tailEnd/>
          </a:ln>
        </p:spPr>
        <p:txBody>
          <a:bodyPr wrap="none">
            <a:spAutoFit/>
          </a:bodyPr>
          <a:lstStyle/>
          <a:p>
            <a:r>
              <a:rPr lang="en-US" sz="1400"/>
              <a:t>Input Impedance</a:t>
            </a:r>
          </a:p>
        </p:txBody>
      </p:sp>
      <p:sp>
        <p:nvSpPr>
          <p:cNvPr id="653321" name="Title 9"/>
          <p:cNvSpPr>
            <a:spLocks noGrp="1"/>
          </p:cNvSpPr>
          <p:nvPr>
            <p:ph type="title"/>
          </p:nvPr>
        </p:nvSpPr>
        <p:spPr/>
        <p:txBody>
          <a:bodyPr/>
          <a:lstStyle/>
          <a:p>
            <a:r>
              <a:rPr lang="en-US" dirty="0"/>
              <a:t>Question 14.10</a:t>
            </a:r>
          </a:p>
        </p:txBody>
      </p:sp>
      <p:sp>
        <p:nvSpPr>
          <p:cNvPr id="653322" name="Content Placeholder 10"/>
          <p:cNvSpPr>
            <a:spLocks noGrp="1"/>
          </p:cNvSpPr>
          <p:nvPr>
            <p:ph idx="1"/>
          </p:nvPr>
        </p:nvSpPr>
        <p:spPr>
          <a:xfrm>
            <a:off x="457200" y="1371600"/>
            <a:ext cx="3362325" cy="4754563"/>
          </a:xfrm>
        </p:spPr>
        <p:txBody>
          <a:bodyPr/>
          <a:lstStyle/>
          <a:p>
            <a:pPr>
              <a:buFontTx/>
              <a:buNone/>
            </a:pPr>
            <a:r>
              <a:rPr lang="en-US" sz="2400"/>
              <a:t>In the graph to the right, the peaks tell us …</a:t>
            </a:r>
          </a:p>
          <a:p>
            <a:pPr>
              <a:buFontTx/>
              <a:buNone/>
            </a:pPr>
            <a:r>
              <a:rPr lang="en-US" sz="2400"/>
              <a:t>a) Which frequencies are in a musical note</a:t>
            </a:r>
          </a:p>
          <a:p>
            <a:pPr>
              <a:buFontTx/>
              <a:buNone/>
            </a:pPr>
            <a:r>
              <a:rPr lang="en-US" sz="2400"/>
              <a:t>b) Which frequencies will cause standing waves</a:t>
            </a:r>
          </a:p>
          <a:p>
            <a:pPr>
              <a:buFontTx/>
              <a:buNone/>
            </a:pPr>
            <a:r>
              <a:rPr lang="en-US" sz="2400"/>
              <a:t>Which frequencies sound good</a:t>
            </a:r>
          </a:p>
          <a:p>
            <a:pPr>
              <a:buFontTx/>
              <a:buNone/>
            </a:pPr>
            <a:r>
              <a:rPr lang="en-US" sz="2400"/>
              <a:t>Which frequencies are in tune.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ChangeArrowheads="1"/>
          </p:cNvSpPr>
          <p:nvPr>
            <p:ph type="title"/>
          </p:nvPr>
        </p:nvSpPr>
        <p:spPr/>
        <p:txBody>
          <a:bodyPr/>
          <a:lstStyle/>
          <a:p>
            <a:pPr eaLnBrk="1" hangingPunct="1"/>
            <a:r>
              <a:rPr lang="en-US" dirty="0"/>
              <a:t>Question 223.14.1.5</a:t>
            </a:r>
          </a:p>
        </p:txBody>
      </p:sp>
      <p:sp>
        <p:nvSpPr>
          <p:cNvPr id="158724" name="Rectangle 3"/>
          <p:cNvSpPr>
            <a:spLocks noGrp="1" noChangeArrowheads="1"/>
          </p:cNvSpPr>
          <p:nvPr>
            <p:ph idx="1"/>
          </p:nvPr>
        </p:nvSpPr>
        <p:spPr>
          <a:xfrm>
            <a:off x="457199" y="1600200"/>
            <a:ext cx="8085221" cy="4525963"/>
          </a:xfrm>
        </p:spPr>
        <p:txBody>
          <a:bodyPr>
            <a:normAutofit/>
          </a:bodyPr>
          <a:lstStyle/>
          <a:p>
            <a:pPr marL="609600" indent="-609600">
              <a:buNone/>
            </a:pPr>
            <a:r>
              <a:rPr lang="en-US" dirty="0"/>
              <a:t> We have found that when a wave enters a material, its speed may change. But we remember from wave theory	v=</a:t>
            </a:r>
            <a:r>
              <a:rPr lang="en-US" dirty="0" err="1"/>
              <a:t>λf</a:t>
            </a:r>
            <a:r>
              <a:rPr lang="en-US" dirty="0"/>
              <a:t>    But it is time to review: does λ change, or does f change? Wavelength</a:t>
            </a:r>
          </a:p>
          <a:p>
            <a:pPr marL="609600" indent="-609600" eaLnBrk="1" hangingPunct="1">
              <a:buFontTx/>
              <a:buAutoNum type="alphaLcParenR"/>
            </a:pPr>
            <a:r>
              <a:rPr lang="en-US" dirty="0"/>
              <a:t>Frequency</a:t>
            </a:r>
          </a:p>
          <a:p>
            <a:pPr marL="609600" indent="-609600" eaLnBrk="1" hangingPunct="1">
              <a:buFontTx/>
              <a:buAutoNum type="alphaLcParenR"/>
            </a:pPr>
            <a:r>
              <a:rPr lang="en-US" dirty="0"/>
              <a:t>Both</a:t>
            </a:r>
          </a:p>
          <a:p>
            <a:pPr marL="609600" indent="-609600" eaLnBrk="1" hangingPunct="1">
              <a:buFontTx/>
              <a:buAutoNum type="alphaLcParenR"/>
            </a:pPr>
            <a:r>
              <a:rPr lang="en-US" dirty="0"/>
              <a:t>Can’t tell</a:t>
            </a:r>
          </a:p>
        </p:txBody>
      </p:sp>
      <p:sp>
        <p:nvSpPr>
          <p:cNvPr id="158722" name="Slide Number Placeholder 5"/>
          <p:cNvSpPr>
            <a:spLocks noGrp="1"/>
          </p:cNvSpPr>
          <p:nvPr>
            <p:ph type="sldNum" sz="quarter" idx="12"/>
          </p:nvPr>
        </p:nvSpPr>
        <p:spPr>
          <a:noFill/>
        </p:spPr>
        <p:txBody>
          <a:bodyPr/>
          <a:lstStyle/>
          <a:p>
            <a:fld id="{E74A1BC4-A70A-4755-A00C-15453D17F982}" type="slidenum">
              <a:rPr lang="en-US" smtClean="0"/>
              <a:pPr/>
              <a:t>5</a:t>
            </a:fld>
            <a:endParaRPr lang="en-US"/>
          </a:p>
        </p:txBody>
      </p:sp>
    </p:spTree>
    <p:extLst>
      <p:ext uri="{BB962C8B-B14F-4D97-AF65-F5344CB8AC3E}">
        <p14:creationId xmlns:p14="http://schemas.microsoft.com/office/powerpoint/2010/main" val="320269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Rectangle 2"/>
          <p:cNvSpPr>
            <a:spLocks noGrp="1" noChangeArrowheads="1"/>
          </p:cNvSpPr>
          <p:nvPr>
            <p:ph type="title"/>
          </p:nvPr>
        </p:nvSpPr>
        <p:spPr/>
        <p:txBody>
          <a:bodyPr/>
          <a:lstStyle/>
          <a:p>
            <a:pPr eaLnBrk="1" hangingPunct="1"/>
            <a:r>
              <a:rPr lang="en-US" dirty="0"/>
              <a:t>Question 233.14.2</a:t>
            </a:r>
          </a:p>
        </p:txBody>
      </p:sp>
      <p:sp>
        <p:nvSpPr>
          <p:cNvPr id="160772" name="Rectangle 3"/>
          <p:cNvSpPr>
            <a:spLocks noGrp="1" noChangeArrowheads="1"/>
          </p:cNvSpPr>
          <p:nvPr>
            <p:ph idx="1"/>
          </p:nvPr>
        </p:nvSpPr>
        <p:spPr/>
        <p:txBody>
          <a:bodyPr/>
          <a:lstStyle/>
          <a:p>
            <a:pPr marL="609600" indent="-609600" eaLnBrk="1" hangingPunct="1">
              <a:buFontTx/>
              <a:buNone/>
            </a:pPr>
            <a:r>
              <a:rPr lang="en-US" dirty="0"/>
              <a:t>Suppose we have a material with an index of refraction of 2. What is the speed of the light in this material?</a:t>
            </a:r>
          </a:p>
          <a:p>
            <a:pPr marL="609600" indent="-609600" eaLnBrk="1" hangingPunct="1">
              <a:buFontTx/>
              <a:buAutoNum type="alphaLcParenR"/>
            </a:pPr>
            <a:r>
              <a:rPr lang="en-US" dirty="0"/>
              <a:t>c/2</a:t>
            </a:r>
          </a:p>
          <a:p>
            <a:pPr marL="609600" indent="-609600" eaLnBrk="1" hangingPunct="1">
              <a:buFontTx/>
              <a:buAutoNum type="alphaLcParenR"/>
            </a:pPr>
            <a:r>
              <a:rPr lang="en-US" dirty="0"/>
              <a:t>c/4</a:t>
            </a:r>
          </a:p>
          <a:p>
            <a:pPr marL="609600" indent="-609600" eaLnBrk="1" hangingPunct="1">
              <a:buFontTx/>
              <a:buAutoNum type="alphaLcParenR"/>
            </a:pPr>
            <a:r>
              <a:rPr lang="en-US" dirty="0"/>
              <a:t>2c</a:t>
            </a:r>
          </a:p>
          <a:p>
            <a:pPr marL="609600" indent="-609600" eaLnBrk="1" hangingPunct="1">
              <a:buFontTx/>
              <a:buAutoNum type="alphaLcParenR"/>
            </a:pPr>
            <a:r>
              <a:rPr lang="en-US" dirty="0"/>
              <a:t>4c</a:t>
            </a:r>
          </a:p>
          <a:p>
            <a:pPr marL="609600" indent="-609600" eaLnBrk="1" hangingPunct="1">
              <a:buFontTx/>
              <a:buAutoNum type="alphaLcParenR"/>
            </a:pPr>
            <a:r>
              <a:rPr lang="en-US" dirty="0"/>
              <a:t>Can’t tell</a:t>
            </a:r>
          </a:p>
        </p:txBody>
      </p:sp>
      <p:sp>
        <p:nvSpPr>
          <p:cNvPr id="160770" name="Slide Number Placeholder 5"/>
          <p:cNvSpPr>
            <a:spLocks noGrp="1"/>
          </p:cNvSpPr>
          <p:nvPr>
            <p:ph type="sldNum" sz="quarter" idx="12"/>
          </p:nvPr>
        </p:nvSpPr>
        <p:spPr>
          <a:noFill/>
        </p:spPr>
        <p:txBody>
          <a:bodyPr/>
          <a:lstStyle/>
          <a:p>
            <a:fld id="{5342DFDB-822F-490D-AC56-0E2BEEBF2788}"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p:cNvSpPr>
            <a:spLocks noGrp="1"/>
          </p:cNvSpPr>
          <p:nvPr>
            <p:ph type="sldNum" sz="quarter" idx="12"/>
          </p:nvPr>
        </p:nvSpPr>
        <p:spPr>
          <a:noFill/>
        </p:spPr>
        <p:txBody>
          <a:bodyPr/>
          <a:lstStyle/>
          <a:p>
            <a:fld id="{04063BAA-D2D7-4D39-A1AC-EB3C8385D73A}" type="slidenum">
              <a:rPr lang="en-US" smtClean="0"/>
              <a:pPr/>
              <a:t>7</a:t>
            </a:fld>
            <a:endParaRPr lang="en-US"/>
          </a:p>
        </p:txBody>
      </p:sp>
      <p:sp>
        <p:nvSpPr>
          <p:cNvPr id="161795" name="Text Box 3"/>
          <p:cNvSpPr txBox="1">
            <a:spLocks noChangeArrowheads="1"/>
          </p:cNvSpPr>
          <p:nvPr/>
        </p:nvSpPr>
        <p:spPr bwMode="auto">
          <a:xfrm>
            <a:off x="762000" y="1295400"/>
            <a:ext cx="7620000" cy="4278094"/>
          </a:xfrm>
          <a:prstGeom prst="rect">
            <a:avLst/>
          </a:prstGeom>
          <a:noFill/>
          <a:ln w="9525">
            <a:noFill/>
            <a:miter lim="800000"/>
            <a:headEnd/>
            <a:tailEnd/>
          </a:ln>
        </p:spPr>
        <p:txBody>
          <a:bodyPr>
            <a:spAutoFit/>
          </a:bodyPr>
          <a:lstStyle/>
          <a:p>
            <a:pPr marL="342900" indent="-342900">
              <a:spcBef>
                <a:spcPct val="50000"/>
              </a:spcBef>
            </a:pPr>
            <a:r>
              <a:rPr lang="en-US" sz="3200" dirty="0">
                <a:solidFill>
                  <a:srgbClr val="000000"/>
                </a:solidFill>
                <a:latin typeface="Times New Roman" pitchFamily="18" charset="0"/>
                <a:cs typeface="Times New Roman" pitchFamily="18" charset="0"/>
              </a:rPr>
              <a:t>Light passes from a material with index of refraction 1.3 into one with index of refraction 1.2. Compared to the incident ray, the refracted ray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toward the normal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is </a:t>
            </a:r>
            <a:r>
              <a:rPr lang="en-US" sz="3200" dirty="0" err="1">
                <a:solidFill>
                  <a:srgbClr val="000000"/>
                </a:solidFill>
                <a:latin typeface="Times New Roman" pitchFamily="18" charset="0"/>
                <a:cs typeface="Times New Roman" pitchFamily="18" charset="0"/>
              </a:rPr>
              <a:t>undeflected</a:t>
            </a:r>
            <a:r>
              <a:rPr lang="en-US" sz="3200" dirty="0">
                <a:solidFill>
                  <a:srgbClr val="000000"/>
                </a:solidFill>
                <a:latin typeface="Times New Roman" pitchFamily="18" charset="0"/>
                <a:cs typeface="Times New Roman" pitchFamily="18" charset="0"/>
              </a:rPr>
              <a:t> </a:t>
            </a:r>
          </a:p>
          <a:p>
            <a:pPr marL="342900" indent="-342900">
              <a:spcBef>
                <a:spcPct val="50000"/>
              </a:spcBef>
              <a:buFontTx/>
              <a:buAutoNum type="alphaLcParenR"/>
            </a:pPr>
            <a:r>
              <a:rPr lang="en-US" sz="3200" dirty="0">
                <a:solidFill>
                  <a:srgbClr val="000000"/>
                </a:solidFill>
                <a:latin typeface="Times New Roman" pitchFamily="18" charset="0"/>
                <a:cs typeface="Times New Roman" pitchFamily="18" charset="0"/>
              </a:rPr>
              <a:t>bends away from the normal</a:t>
            </a:r>
          </a:p>
        </p:txBody>
      </p:sp>
      <p:sp>
        <p:nvSpPr>
          <p:cNvPr id="161796"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1797" name="Rectangle 5"/>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Number Placeholder 3"/>
          <p:cNvSpPr>
            <a:spLocks noGrp="1"/>
          </p:cNvSpPr>
          <p:nvPr>
            <p:ph type="sldNum" sz="quarter" idx="12"/>
          </p:nvPr>
        </p:nvSpPr>
        <p:spPr>
          <a:noFill/>
        </p:spPr>
        <p:txBody>
          <a:bodyPr/>
          <a:lstStyle/>
          <a:p>
            <a:fld id="{1F27B381-F9DD-483B-820F-F26E9F6A040F}" type="slidenum">
              <a:rPr lang="en-US" smtClean="0"/>
              <a:pPr/>
              <a:t>8</a:t>
            </a:fld>
            <a:endParaRPr lang="en-US"/>
          </a:p>
        </p:txBody>
      </p:sp>
      <p:sp>
        <p:nvSpPr>
          <p:cNvPr id="162819" name="Text Box 3"/>
          <p:cNvSpPr txBox="1">
            <a:spLocks noChangeArrowheads="1"/>
          </p:cNvSpPr>
          <p:nvPr/>
        </p:nvSpPr>
        <p:spPr bwMode="auto">
          <a:xfrm>
            <a:off x="609600" y="1179513"/>
            <a:ext cx="7620000" cy="4555093"/>
          </a:xfrm>
          <a:prstGeom prst="rect">
            <a:avLst/>
          </a:prstGeom>
          <a:noFill/>
          <a:ln w="9525">
            <a:noFill/>
            <a:miter lim="800000"/>
            <a:headEnd/>
            <a:tailEnd/>
          </a:ln>
        </p:spPr>
        <p:txBody>
          <a:bodyPr>
            <a:spAutoFit/>
          </a:bodyPr>
          <a:lstStyle/>
          <a:p>
            <a:pPr marL="342900" indent="-342900">
              <a:spcBef>
                <a:spcPct val="50000"/>
              </a:spcBef>
            </a:pPr>
            <a:r>
              <a:rPr lang="en-US" sz="2000" dirty="0">
                <a:solidFill>
                  <a:srgbClr val="000000"/>
                </a:solidFill>
                <a:latin typeface="Times New Roman" pitchFamily="18" charset="0"/>
                <a:cs typeface="Times New Roman" pitchFamily="18" charset="0"/>
              </a:rPr>
              <a:t>If beam 1 is an incident beam, which of the other four beams lines are reflected beams and which are refracted beams?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Only beam 2 is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Only beam 4 is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Beams 2 and 4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are 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Beams 2, 3, and 4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are reflected. </a:t>
            </a:r>
          </a:p>
          <a:p>
            <a:pPr marL="342900" indent="-342900">
              <a:spcBef>
                <a:spcPct val="50000"/>
              </a:spcBef>
              <a:buFontTx/>
              <a:buAutoNum type="alphaLcParenR"/>
            </a:pPr>
            <a:r>
              <a:rPr lang="en-US" sz="2000" dirty="0">
                <a:solidFill>
                  <a:srgbClr val="000000"/>
                </a:solidFill>
                <a:latin typeface="Times New Roman" pitchFamily="18" charset="0"/>
                <a:cs typeface="Times New Roman" pitchFamily="18" charset="0"/>
              </a:rPr>
              <a:t>All five of the </a:t>
            </a:r>
            <a:br>
              <a:rPr lang="en-US" sz="2000" dirty="0">
                <a:solidFill>
                  <a:srgbClr val="000000"/>
                </a:solidFill>
                <a:latin typeface="Times New Roman" pitchFamily="18" charset="0"/>
                <a:cs typeface="Times New Roman" pitchFamily="18" charset="0"/>
              </a:rPr>
            </a:br>
            <a:r>
              <a:rPr lang="en-US" sz="2000" dirty="0">
                <a:solidFill>
                  <a:srgbClr val="000000"/>
                </a:solidFill>
                <a:latin typeface="Times New Roman" pitchFamily="18" charset="0"/>
                <a:cs typeface="Times New Roman" pitchFamily="18" charset="0"/>
              </a:rPr>
              <a:t>other lines are reflected. </a:t>
            </a:r>
          </a:p>
        </p:txBody>
      </p:sp>
      <p:sp>
        <p:nvSpPr>
          <p:cNvPr id="162820" name="Line 4"/>
          <p:cNvSpPr>
            <a:spLocks noChangeShapeType="1"/>
          </p:cNvSpPr>
          <p:nvPr/>
        </p:nvSpPr>
        <p:spPr bwMode="auto">
          <a:xfrm>
            <a:off x="2743200" y="990600"/>
            <a:ext cx="3733800" cy="0"/>
          </a:xfrm>
          <a:prstGeom prst="line">
            <a:avLst/>
          </a:prstGeom>
          <a:noFill/>
          <a:ln w="9525">
            <a:solidFill>
              <a:schemeClr val="tx1"/>
            </a:solidFill>
            <a:round/>
            <a:headEnd/>
            <a:tailEnd/>
          </a:ln>
        </p:spPr>
        <p:txBody>
          <a:bodyPr/>
          <a:lstStyle/>
          <a:p>
            <a:endParaRPr lang="en-US"/>
          </a:p>
        </p:txBody>
      </p:sp>
      <p:sp>
        <p:nvSpPr>
          <p:cNvPr id="162822" name="Rectangle 7"/>
          <p:cNvSpPr>
            <a:spLocks noChangeArrowheads="1"/>
          </p:cNvSpPr>
          <p:nvPr/>
        </p:nvSpPr>
        <p:spPr bwMode="auto">
          <a:xfrm>
            <a:off x="1600200" y="0"/>
            <a:ext cx="6477000" cy="1143000"/>
          </a:xfrm>
          <a:prstGeom prst="rect">
            <a:avLst/>
          </a:prstGeom>
          <a:noFill/>
          <a:ln w="9525">
            <a:noFill/>
            <a:miter lim="800000"/>
            <a:headEnd/>
            <a:tailEnd/>
          </a:ln>
        </p:spPr>
        <p:txBody>
          <a:bodyPr anchor="ctr"/>
          <a:lstStyle/>
          <a:p>
            <a:pPr algn="ctr"/>
            <a:r>
              <a:rPr lang="en-US" sz="3600" dirty="0">
                <a:solidFill>
                  <a:schemeClr val="tx2"/>
                </a:solidFill>
              </a:rPr>
              <a:t>Question 223.14.4</a:t>
            </a:r>
          </a:p>
        </p:txBody>
      </p:sp>
      <p:grpSp>
        <p:nvGrpSpPr>
          <p:cNvPr id="11" name="Group 10">
            <a:extLst>
              <a:ext uri="{FF2B5EF4-FFF2-40B4-BE49-F238E27FC236}">
                <a16:creationId xmlns:a16="http://schemas.microsoft.com/office/drawing/2014/main" id="{E366794A-5CE4-2357-96B5-22A86F428DB4}"/>
              </a:ext>
            </a:extLst>
          </p:cNvPr>
          <p:cNvGrpSpPr/>
          <p:nvPr/>
        </p:nvGrpSpPr>
        <p:grpSpPr>
          <a:xfrm>
            <a:off x="3769010" y="2301196"/>
            <a:ext cx="4917790" cy="3236495"/>
            <a:chOff x="8742505" y="2338518"/>
            <a:chExt cx="4917790" cy="3236495"/>
          </a:xfrm>
        </p:grpSpPr>
        <p:pic>
          <p:nvPicPr>
            <p:cNvPr id="2" name="Picture 2">
              <a:extLst>
                <a:ext uri="{FF2B5EF4-FFF2-40B4-BE49-F238E27FC236}">
                  <a16:creationId xmlns:a16="http://schemas.microsoft.com/office/drawing/2014/main" id="{A2DF3AB5-6A92-CFFD-A5AF-4636F8BFA5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59" t="21445" r="12709" b="15218"/>
            <a:stretch/>
          </p:blipFill>
          <p:spPr bwMode="auto">
            <a:xfrm>
              <a:off x="8742505" y="2338518"/>
              <a:ext cx="4917790" cy="323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a:extLst>
                <a:ext uri="{FF2B5EF4-FFF2-40B4-BE49-F238E27FC236}">
                  <a16:creationId xmlns:a16="http://schemas.microsoft.com/office/drawing/2014/main" id="{09ADB2DB-9CAE-EFF7-65CC-02E1372212B3}"/>
                </a:ext>
              </a:extLst>
            </p:cNvPr>
            <p:cNvSpPr/>
            <p:nvPr/>
          </p:nvSpPr>
          <p:spPr>
            <a:xfrm>
              <a:off x="10138979" y="2373773"/>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 name="Oval 3">
              <a:extLst>
                <a:ext uri="{FF2B5EF4-FFF2-40B4-BE49-F238E27FC236}">
                  <a16:creationId xmlns:a16="http://schemas.microsoft.com/office/drawing/2014/main" id="{67E116BF-677C-2B78-FF12-C80E63AC31BE}"/>
                </a:ext>
              </a:extLst>
            </p:cNvPr>
            <p:cNvSpPr/>
            <p:nvPr/>
          </p:nvSpPr>
          <p:spPr>
            <a:xfrm>
              <a:off x="11432677" y="2411095"/>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5" name="Oval 4">
              <a:extLst>
                <a:ext uri="{FF2B5EF4-FFF2-40B4-BE49-F238E27FC236}">
                  <a16:creationId xmlns:a16="http://schemas.microsoft.com/office/drawing/2014/main" id="{FE4EB6D8-F8A8-AEAF-403C-492A5E897686}"/>
                </a:ext>
              </a:extLst>
            </p:cNvPr>
            <p:cNvSpPr/>
            <p:nvPr/>
          </p:nvSpPr>
          <p:spPr>
            <a:xfrm>
              <a:off x="10462715" y="3661982"/>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 name="Oval 5">
              <a:extLst>
                <a:ext uri="{FF2B5EF4-FFF2-40B4-BE49-F238E27FC236}">
                  <a16:creationId xmlns:a16="http://schemas.microsoft.com/office/drawing/2014/main" id="{7E3F71AE-A1F2-618F-C90D-FE58E86279AA}"/>
                </a:ext>
              </a:extLst>
            </p:cNvPr>
            <p:cNvSpPr/>
            <p:nvPr/>
          </p:nvSpPr>
          <p:spPr>
            <a:xfrm>
              <a:off x="12070267" y="4019069"/>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9" name="Oval 8">
              <a:extLst>
                <a:ext uri="{FF2B5EF4-FFF2-40B4-BE49-F238E27FC236}">
                  <a16:creationId xmlns:a16="http://schemas.microsoft.com/office/drawing/2014/main" id="{A47E4F0A-0539-AF18-F670-63906E9E193B}"/>
                </a:ext>
              </a:extLst>
            </p:cNvPr>
            <p:cNvSpPr/>
            <p:nvPr/>
          </p:nvSpPr>
          <p:spPr>
            <a:xfrm>
              <a:off x="12913134" y="2585260"/>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10" name="Oval 9">
              <a:extLst>
                <a:ext uri="{FF2B5EF4-FFF2-40B4-BE49-F238E27FC236}">
                  <a16:creationId xmlns:a16="http://schemas.microsoft.com/office/drawing/2014/main" id="{BE5CFEA0-41B8-BD50-02D0-D501D703CEA7}"/>
                </a:ext>
              </a:extLst>
            </p:cNvPr>
            <p:cNvSpPr/>
            <p:nvPr/>
          </p:nvSpPr>
          <p:spPr>
            <a:xfrm>
              <a:off x="12502583" y="5067205"/>
              <a:ext cx="292638" cy="313443"/>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9528" y="3372787"/>
            <a:ext cx="7045377" cy="3485213"/>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1754081" y="1347495"/>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4169996" y="1364983"/>
            <a:ext cx="2374448" cy="20402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5400000">
            <a:off x="1738050" y="3193714"/>
            <a:ext cx="4796852" cy="583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095984" y="3355492"/>
            <a:ext cx="96694" cy="89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329559" y="2397928"/>
            <a:ext cx="383438" cy="369332"/>
          </a:xfrm>
          <a:prstGeom prst="rect">
            <a:avLst/>
          </a:prstGeom>
          <a:noFill/>
        </p:spPr>
        <p:txBody>
          <a:bodyPr wrap="none" rtlCol="0">
            <a:spAutoFit/>
          </a:bodyPr>
          <a:lstStyle/>
          <a:p>
            <a:r>
              <a:rPr lang="en-US" dirty="0">
                <a:sym typeface="Symbol"/>
              </a:rPr>
              <a:t></a:t>
            </a:r>
            <a:r>
              <a:rPr lang="en-US" baseline="-25000" dirty="0">
                <a:sym typeface="Symbol"/>
              </a:rPr>
              <a:t>3</a:t>
            </a:r>
            <a:endParaRPr lang="en-US" baseline="-25000" dirty="0"/>
          </a:p>
        </p:txBody>
      </p:sp>
      <p:sp>
        <p:nvSpPr>
          <p:cNvPr id="13" name="TextBox 12"/>
          <p:cNvSpPr txBox="1"/>
          <p:nvPr/>
        </p:nvSpPr>
        <p:spPr>
          <a:xfrm>
            <a:off x="3636014" y="2388834"/>
            <a:ext cx="383438" cy="369332"/>
          </a:xfrm>
          <a:prstGeom prst="rect">
            <a:avLst/>
          </a:prstGeom>
          <a:noFill/>
        </p:spPr>
        <p:txBody>
          <a:bodyPr wrap="none" rtlCol="0">
            <a:spAutoFit/>
          </a:bodyPr>
          <a:lstStyle/>
          <a:p>
            <a:r>
              <a:rPr lang="en-US" dirty="0">
                <a:sym typeface="Symbol"/>
              </a:rPr>
              <a:t></a:t>
            </a:r>
            <a:r>
              <a:rPr lang="en-US" baseline="-25000" dirty="0">
                <a:sym typeface="Symbol"/>
              </a:rPr>
              <a:t>1</a:t>
            </a:r>
            <a:endParaRPr lang="en-US" baseline="-25000" dirty="0"/>
          </a:p>
        </p:txBody>
      </p:sp>
      <p:cxnSp>
        <p:nvCxnSpPr>
          <p:cNvPr id="28" name="Straight Connector 27"/>
          <p:cNvCxnSpPr/>
          <p:nvPr/>
        </p:nvCxnSpPr>
        <p:spPr>
          <a:xfrm rot="16200000" flipH="1">
            <a:off x="3524494" y="4034158"/>
            <a:ext cx="2577429" cy="128642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158072" y="4177860"/>
            <a:ext cx="383438" cy="369332"/>
          </a:xfrm>
          <a:prstGeom prst="rect">
            <a:avLst/>
          </a:prstGeom>
          <a:noFill/>
        </p:spPr>
        <p:txBody>
          <a:bodyPr wrap="none" rtlCol="0">
            <a:spAutoFit/>
          </a:bodyPr>
          <a:lstStyle/>
          <a:p>
            <a:r>
              <a:rPr lang="en-US" dirty="0">
                <a:sym typeface="Symbol"/>
              </a:rPr>
              <a:t></a:t>
            </a:r>
            <a:r>
              <a:rPr lang="en-US" baseline="-25000" dirty="0">
                <a:sym typeface="Symbol"/>
              </a:rPr>
              <a:t>2</a:t>
            </a:r>
            <a:endParaRPr lang="en-US" baseline="-25000" dirty="0"/>
          </a:p>
        </p:txBody>
      </p:sp>
      <p:sp>
        <p:nvSpPr>
          <p:cNvPr id="54" name="Isosceles Triangle 53"/>
          <p:cNvSpPr/>
          <p:nvPr/>
        </p:nvSpPr>
        <p:spPr>
          <a:xfrm rot="8123550">
            <a:off x="2485743" y="1952342"/>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rot="2912541">
            <a:off x="5439364" y="2104436"/>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p:nvSpPr>
        <p:spPr>
          <a:xfrm rot="9010627">
            <a:off x="4835093" y="4835093"/>
            <a:ext cx="228600" cy="2286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2000" y="2819400"/>
            <a:ext cx="685800" cy="523220"/>
          </a:xfrm>
          <a:prstGeom prst="rect">
            <a:avLst/>
          </a:prstGeom>
          <a:noFill/>
        </p:spPr>
        <p:txBody>
          <a:bodyPr wrap="square" rtlCol="0">
            <a:spAutoFit/>
          </a:bodyPr>
          <a:lstStyle/>
          <a:p>
            <a:r>
              <a:rPr lang="en-US" sz="2800" dirty="0"/>
              <a:t>Air</a:t>
            </a:r>
          </a:p>
        </p:txBody>
      </p:sp>
      <p:sp>
        <p:nvSpPr>
          <p:cNvPr id="58" name="TextBox 57"/>
          <p:cNvSpPr txBox="1"/>
          <p:nvPr/>
        </p:nvSpPr>
        <p:spPr>
          <a:xfrm>
            <a:off x="762000" y="3352800"/>
            <a:ext cx="1066800" cy="523220"/>
          </a:xfrm>
          <a:prstGeom prst="rect">
            <a:avLst/>
          </a:prstGeom>
          <a:noFill/>
        </p:spPr>
        <p:txBody>
          <a:bodyPr wrap="square" rtlCol="0">
            <a:spAutoFit/>
          </a:bodyPr>
          <a:lstStyle/>
          <a:p>
            <a:r>
              <a:rPr lang="en-US" sz="2800" dirty="0"/>
              <a:t>Glass</a:t>
            </a:r>
          </a:p>
        </p:txBody>
      </p:sp>
      <p:sp>
        <p:nvSpPr>
          <p:cNvPr id="59" name="TextBox 58"/>
          <p:cNvSpPr txBox="1"/>
          <p:nvPr/>
        </p:nvSpPr>
        <p:spPr>
          <a:xfrm>
            <a:off x="1143000" y="800100"/>
            <a:ext cx="1974836" cy="523220"/>
          </a:xfrm>
          <a:prstGeom prst="rect">
            <a:avLst/>
          </a:prstGeom>
          <a:noFill/>
        </p:spPr>
        <p:txBody>
          <a:bodyPr wrap="none" rtlCol="0">
            <a:spAutoFit/>
          </a:bodyPr>
          <a:lstStyle/>
          <a:p>
            <a:r>
              <a:rPr lang="en-US" sz="2800" dirty="0"/>
              <a:t>Incident Ray</a:t>
            </a:r>
          </a:p>
        </p:txBody>
      </p:sp>
      <p:sp>
        <p:nvSpPr>
          <p:cNvPr id="60" name="TextBox 59"/>
          <p:cNvSpPr txBox="1"/>
          <p:nvPr/>
        </p:nvSpPr>
        <p:spPr>
          <a:xfrm>
            <a:off x="5715000" y="800100"/>
            <a:ext cx="2157257" cy="523220"/>
          </a:xfrm>
          <a:prstGeom prst="rect">
            <a:avLst/>
          </a:prstGeom>
          <a:noFill/>
        </p:spPr>
        <p:txBody>
          <a:bodyPr wrap="none" rtlCol="0">
            <a:spAutoFit/>
          </a:bodyPr>
          <a:lstStyle/>
          <a:p>
            <a:r>
              <a:rPr lang="en-US" sz="2800" dirty="0"/>
              <a:t>Reflected Ray</a:t>
            </a:r>
          </a:p>
        </p:txBody>
      </p:sp>
      <p:sp>
        <p:nvSpPr>
          <p:cNvPr id="61" name="TextBox 60"/>
          <p:cNvSpPr txBox="1"/>
          <p:nvPr/>
        </p:nvSpPr>
        <p:spPr>
          <a:xfrm>
            <a:off x="5029200" y="6019800"/>
            <a:ext cx="2527936" cy="523220"/>
          </a:xfrm>
          <a:prstGeom prst="rect">
            <a:avLst/>
          </a:prstGeom>
          <a:noFill/>
        </p:spPr>
        <p:txBody>
          <a:bodyPr wrap="none" rtlCol="0">
            <a:spAutoFit/>
          </a:bodyPr>
          <a:lstStyle/>
          <a:p>
            <a:r>
              <a:rPr lang="en-US" sz="2800" dirty="0"/>
              <a:t>Transmitted Ray</a:t>
            </a:r>
          </a:p>
        </p:txBody>
      </p:sp>
      <p:sp>
        <p:nvSpPr>
          <p:cNvPr id="19" name="TextBox 18"/>
          <p:cNvSpPr txBox="1"/>
          <p:nvPr/>
        </p:nvSpPr>
        <p:spPr>
          <a:xfrm>
            <a:off x="5711952" y="2895600"/>
            <a:ext cx="914400" cy="523220"/>
          </a:xfrm>
          <a:prstGeom prst="rect">
            <a:avLst/>
          </a:prstGeom>
          <a:noFill/>
        </p:spPr>
        <p:txBody>
          <a:bodyPr wrap="square" rtlCol="0">
            <a:spAutoFit/>
          </a:bodyPr>
          <a:lstStyle/>
          <a:p>
            <a:r>
              <a:rPr lang="en-US" sz="2800" dirty="0"/>
              <a:t>Fast</a:t>
            </a:r>
          </a:p>
        </p:txBody>
      </p:sp>
      <p:sp>
        <p:nvSpPr>
          <p:cNvPr id="20" name="TextBox 19"/>
          <p:cNvSpPr txBox="1"/>
          <p:nvPr/>
        </p:nvSpPr>
        <p:spPr>
          <a:xfrm>
            <a:off x="5635752" y="3429000"/>
            <a:ext cx="1066800" cy="523220"/>
          </a:xfrm>
          <a:prstGeom prst="rect">
            <a:avLst/>
          </a:prstGeom>
          <a:noFill/>
        </p:spPr>
        <p:txBody>
          <a:bodyPr wrap="square" rtlCol="0">
            <a:spAutoFit/>
          </a:bodyPr>
          <a:lstStyle/>
          <a:p>
            <a:r>
              <a:rPr lang="en-US" sz="2800" dirty="0"/>
              <a:t>Slow</a:t>
            </a:r>
          </a:p>
        </p:txBody>
      </p:sp>
      <p:sp>
        <p:nvSpPr>
          <p:cNvPr id="21" name="Rectangle 20"/>
          <p:cNvSpPr/>
          <p:nvPr/>
        </p:nvSpPr>
        <p:spPr>
          <a:xfrm>
            <a:off x="6778752" y="3505200"/>
            <a:ext cx="1086901" cy="369332"/>
          </a:xfrm>
          <a:prstGeom prst="rect">
            <a:avLst/>
          </a:prstGeom>
        </p:spPr>
        <p:txBody>
          <a:bodyPr wrap="none">
            <a:spAutoFit/>
          </a:bodyPr>
          <a:lstStyle/>
          <a:p>
            <a:r>
              <a:rPr lang="en-US" dirty="0"/>
              <a:t>n</a:t>
            </a:r>
            <a:r>
              <a:rPr lang="en-US" baseline="-25000" dirty="0"/>
              <a:t>2</a:t>
            </a:r>
            <a:r>
              <a:rPr lang="en-US" dirty="0"/>
              <a:t> (Large)</a:t>
            </a:r>
          </a:p>
        </p:txBody>
      </p:sp>
      <p:sp>
        <p:nvSpPr>
          <p:cNvPr id="22" name="Rectangle 21"/>
          <p:cNvSpPr/>
          <p:nvPr/>
        </p:nvSpPr>
        <p:spPr>
          <a:xfrm>
            <a:off x="6778752" y="2971800"/>
            <a:ext cx="1085554" cy="369332"/>
          </a:xfrm>
          <a:prstGeom prst="rect">
            <a:avLst/>
          </a:prstGeom>
        </p:spPr>
        <p:txBody>
          <a:bodyPr wrap="none">
            <a:spAutoFit/>
          </a:bodyPr>
          <a:lstStyle/>
          <a:p>
            <a:r>
              <a:rPr lang="en-US" dirty="0"/>
              <a:t>n</a:t>
            </a:r>
            <a:r>
              <a:rPr lang="en-US" baseline="-25000" dirty="0"/>
              <a:t>1</a:t>
            </a:r>
            <a:r>
              <a:rPr lang="en-US" dirty="0"/>
              <a:t> (Small)</a:t>
            </a:r>
          </a:p>
        </p:txBody>
      </p:sp>
      <p:sp>
        <p:nvSpPr>
          <p:cNvPr id="24" name="Arc 23"/>
          <p:cNvSpPr/>
          <p:nvPr/>
        </p:nvSpPr>
        <p:spPr>
          <a:xfrm rot="20585015">
            <a:off x="4032504" y="2706623"/>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6959837">
            <a:off x="3745992" y="2712719"/>
            <a:ext cx="548640" cy="6583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7417514">
            <a:off x="3962400" y="3477767"/>
            <a:ext cx="548640" cy="658368"/>
          </a:xfrm>
          <a:prstGeom prst="arc">
            <a:avLst>
              <a:gd name="adj1" fmla="val 17082057"/>
              <a:gd name="adj2" fmla="val 201986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1313</Words>
  <Application>Microsoft Office PowerPoint</Application>
  <PresentationFormat>On-screen Show (4:3)</PresentationFormat>
  <Paragraphs>232</Paragraphs>
  <Slides>46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OpenSymbol</vt:lpstr>
      <vt:lpstr>Symbol</vt:lpstr>
      <vt:lpstr>Times</vt:lpstr>
      <vt:lpstr>Times New Roman</vt:lpstr>
      <vt:lpstr>Office Theme</vt:lpstr>
      <vt:lpstr>PowerPoint Presentation</vt:lpstr>
      <vt:lpstr>Question 223.14.1</vt:lpstr>
      <vt:lpstr>PowerPoint Presentation</vt:lpstr>
      <vt:lpstr>PowerPoint Presentation</vt:lpstr>
      <vt:lpstr>Question 223.14.1.5</vt:lpstr>
      <vt:lpstr>Question 233.14.2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233.14.5.5</vt:lpstr>
      <vt:lpstr>PowerPoint Presentation</vt:lpstr>
      <vt:lpstr>Question 223.14.5.5</vt:lpstr>
      <vt:lpstr>Question 223.14.6</vt:lpstr>
      <vt:lpstr>PowerPoint Presentation</vt:lpstr>
      <vt:lpstr>PowerPoint Presentation</vt:lpstr>
      <vt:lpstr>PowerPoint Presentation</vt:lpstr>
      <vt:lpstr>PowerPoint Presentation</vt:lpstr>
      <vt:lpstr>PowerPoint Presentation</vt:lpstr>
      <vt:lpstr>PowerPoint Presentation</vt:lpstr>
      <vt:lpstr>Question 223.14.7</vt:lpstr>
      <vt:lpstr>Fiber Optics</vt:lpstr>
      <vt:lpstr>Fiber Optics</vt:lpstr>
      <vt:lpstr>Fiber Optics, cont.</vt:lpstr>
      <vt:lpstr>Construction of an Optical Fiber</vt:lpstr>
      <vt:lpstr>Modern Hollow-Core Fibers</vt:lpstr>
      <vt:lpstr>Example: Fiber Lasers</vt:lpstr>
      <vt:lpstr>Question 223.14.8</vt:lpstr>
      <vt:lpstr>PowerPoint Presentation</vt:lpstr>
      <vt:lpstr>PowerPoint Presentation</vt:lpstr>
      <vt:lpstr>PowerPoint Presentation</vt:lpstr>
      <vt:lpstr>PowerPoint Presentation</vt:lpstr>
      <vt:lpstr>PowerPoint Presentation</vt:lpstr>
      <vt:lpstr>PowerPoint Presentation</vt:lpstr>
      <vt:lpstr>Question 223.14.9</vt:lpstr>
      <vt:lpstr>PowerPoint Presentation</vt:lpstr>
      <vt:lpstr>PowerPoint Presentation</vt:lpstr>
      <vt:lpstr>PowerPoint Presentation</vt:lpstr>
      <vt:lpstr>PowerPoint Presentation</vt:lpstr>
      <vt:lpstr>PowerPoint Presentation</vt:lpstr>
      <vt:lpstr>Question 14.10</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15</cp:revision>
  <dcterms:created xsi:type="dcterms:W3CDTF">2011-10-03T20:48:29Z</dcterms:created>
  <dcterms:modified xsi:type="dcterms:W3CDTF">2024-10-17T22:46:40Z</dcterms:modified>
</cp:coreProperties>
</file>